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89" r:id="rId4"/>
    <p:sldId id="316" r:id="rId5"/>
    <p:sldId id="261" r:id="rId6"/>
    <p:sldId id="264" r:id="rId7"/>
    <p:sldId id="265" r:id="rId8"/>
    <p:sldId id="263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315" r:id="rId19"/>
    <p:sldId id="295" r:id="rId20"/>
    <p:sldId id="296" r:id="rId21"/>
    <p:sldId id="313" r:id="rId22"/>
    <p:sldId id="297" r:id="rId23"/>
    <p:sldId id="311" r:id="rId24"/>
    <p:sldId id="312" r:id="rId25"/>
    <p:sldId id="290" r:id="rId26"/>
    <p:sldId id="291" r:id="rId27"/>
    <p:sldId id="292" r:id="rId28"/>
    <p:sldId id="293" r:id="rId29"/>
    <p:sldId id="298" r:id="rId30"/>
    <p:sldId id="319" r:id="rId31"/>
    <p:sldId id="308" r:id="rId32"/>
    <p:sldId id="309" r:id="rId33"/>
    <p:sldId id="299" r:id="rId34"/>
    <p:sldId id="300" r:id="rId35"/>
    <p:sldId id="317" r:id="rId36"/>
    <p:sldId id="275" r:id="rId37"/>
    <p:sldId id="277" r:id="rId38"/>
    <p:sldId id="278" r:id="rId39"/>
    <p:sldId id="314" r:id="rId40"/>
    <p:sldId id="276" r:id="rId41"/>
    <p:sldId id="283" r:id="rId42"/>
    <p:sldId id="284" r:id="rId43"/>
    <p:sldId id="301" r:id="rId44"/>
    <p:sldId id="285" r:id="rId45"/>
    <p:sldId id="286" r:id="rId46"/>
    <p:sldId id="287" r:id="rId47"/>
    <p:sldId id="279" r:id="rId48"/>
    <p:sldId id="280" r:id="rId49"/>
    <p:sldId id="281" r:id="rId50"/>
    <p:sldId id="282" r:id="rId51"/>
    <p:sldId id="318" r:id="rId52"/>
    <p:sldId id="302" r:id="rId53"/>
    <p:sldId id="303" r:id="rId54"/>
    <p:sldId id="304" r:id="rId55"/>
    <p:sldId id="305" r:id="rId56"/>
    <p:sldId id="306" r:id="rId57"/>
    <p:sldId id="307" r:id="rId58"/>
    <p:sldId id="310" r:id="rId59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45824F0-5BF4-45E8-8745-827DDEFB04FF}">
          <p14:sldIdLst>
            <p14:sldId id="256"/>
            <p14:sldId id="257"/>
            <p14:sldId id="289"/>
            <p14:sldId id="316"/>
            <p14:sldId id="261"/>
            <p14:sldId id="264"/>
            <p14:sldId id="265"/>
            <p14:sldId id="263"/>
            <p14:sldId id="266"/>
            <p14:sldId id="267"/>
            <p14:sldId id="269"/>
            <p14:sldId id="268"/>
            <p14:sldId id="270"/>
            <p14:sldId id="271"/>
            <p14:sldId id="272"/>
            <p14:sldId id="273"/>
            <p14:sldId id="274"/>
            <p14:sldId id="315"/>
            <p14:sldId id="295"/>
            <p14:sldId id="296"/>
            <p14:sldId id="313"/>
            <p14:sldId id="297"/>
            <p14:sldId id="311"/>
            <p14:sldId id="312"/>
          </p14:sldIdLst>
        </p14:section>
        <p14:section name="dla AJ" id="{1B64BDA2-F86A-4512-8AEA-8D4B5312DB4A}">
          <p14:sldIdLst>
            <p14:sldId id="290"/>
            <p14:sldId id="291"/>
            <p14:sldId id="292"/>
            <p14:sldId id="293"/>
            <p14:sldId id="298"/>
            <p14:sldId id="319"/>
            <p14:sldId id="308"/>
            <p14:sldId id="309"/>
            <p14:sldId id="299"/>
            <p14:sldId id="300"/>
          </p14:sldIdLst>
        </p14:section>
        <p14:section name="JO" id="{8974CE2C-2C67-4C68-A84E-9739B34385DA}">
          <p14:sldIdLst>
            <p14:sldId id="317"/>
            <p14:sldId id="275"/>
            <p14:sldId id="277"/>
            <p14:sldId id="278"/>
            <p14:sldId id="314"/>
            <p14:sldId id="276"/>
            <p14:sldId id="283"/>
            <p14:sldId id="284"/>
            <p14:sldId id="301"/>
            <p14:sldId id="285"/>
            <p14:sldId id="286"/>
            <p14:sldId id="287"/>
            <p14:sldId id="279"/>
            <p14:sldId id="280"/>
            <p14:sldId id="281"/>
            <p14:sldId id="282"/>
          </p14:sldIdLst>
        </p14:section>
        <p14:section name="AJ" id="{F23E6FA7-F7DF-451E-A4D0-00377D63699F}">
          <p14:sldIdLst>
            <p14:sldId id="318"/>
            <p14:sldId id="302"/>
            <p14:sldId id="303"/>
            <p14:sldId id="304"/>
            <p14:sldId id="305"/>
            <p14:sldId id="306"/>
            <p14:sldId id="307"/>
            <p14:sldId id="31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201" autoAdjust="0"/>
  </p:normalViewPr>
  <p:slideViewPr>
    <p:cSldViewPr>
      <p:cViewPr>
        <p:scale>
          <a:sx n="90" d="100"/>
          <a:sy n="90" d="100"/>
        </p:scale>
        <p:origin x="-84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B7F55-532F-4053-8242-DB3A9065A10F}" type="datetimeFigureOut">
              <a:rPr lang="en-GB" smtClean="0"/>
              <a:t>11/06/2019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CBC11-9275-4B8E-98F3-04D491D382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73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Już</a:t>
            </a:r>
            <a:r>
              <a:rPr lang="pl-PL" baseline="0" dirty="0" smtClean="0"/>
              <a:t> niemożliwe do ściągnięcia z </a:t>
            </a:r>
            <a:r>
              <a:rPr lang="pl-PL" baseline="0" dirty="0" err="1" smtClean="0"/>
              <a:t>fb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68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Also</a:t>
            </a:r>
            <a:r>
              <a:rPr lang="pl-PL" dirty="0" smtClean="0"/>
              <a:t> </a:t>
            </a:r>
            <a:r>
              <a:rPr lang="pl-PL" dirty="0" err="1" smtClean="0"/>
              <a:t>incidence</a:t>
            </a:r>
            <a:r>
              <a:rPr lang="pl-PL" dirty="0" smtClean="0"/>
              <a:t> matrix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Connected</a:t>
            </a:r>
            <a:r>
              <a:rPr lang="pl-PL" dirty="0" smtClean="0"/>
              <a:t> to N-</a:t>
            </a:r>
            <a:r>
              <a:rPr lang="pl-PL" dirty="0" err="1" smtClean="0"/>
              <a:t>grams</a:t>
            </a:r>
            <a:r>
              <a:rPr lang="pl-PL" dirty="0" smtClean="0"/>
              <a:t>.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58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Chińczyk, </a:t>
            </a:r>
            <a:r>
              <a:rPr lang="pl-PL" dirty="0" err="1" smtClean="0"/>
              <a:t>dependency</a:t>
            </a:r>
            <a:r>
              <a:rPr lang="pl-PL" dirty="0" smtClean="0"/>
              <a:t> network : </a:t>
            </a:r>
            <a:r>
              <a:rPr lang="pl-PL" dirty="0" err="1" smtClean="0"/>
              <a:t>languan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CB2279B-4173-4DF3-9F3E-2D2F9D649DF7}" type="slidenum">
              <a:rPr lang="pl-P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pl-PL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5138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Chińczyk, </a:t>
            </a:r>
            <a:r>
              <a:rPr lang="pl-PL" dirty="0" err="1" smtClean="0"/>
              <a:t>dependency</a:t>
            </a:r>
            <a:r>
              <a:rPr lang="pl-PL" dirty="0" smtClean="0"/>
              <a:t> network : </a:t>
            </a:r>
            <a:r>
              <a:rPr lang="pl-PL" dirty="0" err="1" smtClean="0"/>
              <a:t>languan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CB2279B-4173-4DF3-9F3E-2D2F9D649DF7}" type="slidenum">
              <a:rPr lang="pl-P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pl-PL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513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body"/>
          </p:nvPr>
        </p:nvSpPr>
        <p:spPr>
          <a:xfrm>
            <a:off x="685176" y="4343014"/>
            <a:ext cx="5485656" cy="4114256"/>
          </a:xfrm>
          <a:prstGeom prst="rect">
            <a:avLst/>
          </a:prstGeom>
        </p:spPr>
        <p:txBody>
          <a:bodyPr lIns="0" tIns="0" rIns="0" bIns="0"/>
          <a:lstStyle/>
          <a:p>
            <a:endParaRPr lang="pl-PL" sz="1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pl-PL" sz="1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685503" y="4343322"/>
            <a:ext cx="5485656" cy="41142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pl-PL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→ Mansfield park network, with 'social network' defined as conversational network.</a:t>
            </a:r>
          </a:p>
          <a:p>
            <a:r>
              <a:rPr lang="pl-PL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	→ Conversation, where characters take turns speaking, mutually aware of each other and 	intending the other to hear.</a:t>
            </a:r>
          </a:p>
          <a:p>
            <a:r>
              <a:rPr lang="pl-PL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→ Size of bubble indicates how often character mentioned</a:t>
            </a:r>
          </a:p>
          <a:p>
            <a:r>
              <a:rPr lang="pl-PL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→ line thickness indicates signifiance of interaction</a:t>
            </a:r>
          </a:p>
          <a:p>
            <a:endParaRPr lang="pl-PL" sz="11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r>
              <a:rPr lang="pl-PL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→ One of the things we get from a literary perspective is that </a:t>
            </a:r>
            <a:r>
              <a:rPr lang="pl-PL" sz="11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significant </a:t>
            </a:r>
            <a:r>
              <a:rPr lang="pl-PL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doesn't necessarily mean </a:t>
            </a:r>
            <a:r>
              <a:rPr lang="pl-PL" sz="11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important</a:t>
            </a:r>
            <a:r>
              <a:rPr lang="pl-PL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; and this is something we chose to examine further.</a:t>
            </a:r>
          </a:p>
          <a:p>
            <a:endParaRPr lang="pl-PL" sz="11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Direction</a:t>
            </a:r>
            <a:r>
              <a:rPr lang="pl-PL" dirty="0" smtClean="0"/>
              <a:t> of </a:t>
            </a:r>
            <a:r>
              <a:rPr lang="pl-PL" dirty="0" err="1" smtClean="0"/>
              <a:t>information</a:t>
            </a:r>
            <a:r>
              <a:rPr lang="pl-PL" dirty="0" smtClean="0"/>
              <a:t> transfer</a:t>
            </a:r>
          </a:p>
          <a:p>
            <a:r>
              <a:rPr lang="pl-PL" dirty="0" smtClean="0"/>
              <a:t>Do we </a:t>
            </a: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information</a:t>
            </a:r>
            <a:r>
              <a:rPr lang="pl-PL" dirty="0" smtClean="0"/>
              <a:t> transfer in </a:t>
            </a:r>
            <a:r>
              <a:rPr lang="pl-PL" dirty="0" err="1" smtClean="0"/>
              <a:t>linguistic</a:t>
            </a:r>
            <a:r>
              <a:rPr lang="pl-PL" dirty="0" smtClean="0"/>
              <a:t> networks</a:t>
            </a:r>
            <a:r>
              <a:rPr lang="pl-PL" baseline="0" dirty="0" smtClean="0"/>
              <a:t> -&gt; </a:t>
            </a:r>
            <a:r>
              <a:rPr lang="pl-PL" baseline="0" dirty="0" err="1" smtClean="0"/>
              <a:t>markov</a:t>
            </a:r>
            <a:r>
              <a:rPr lang="pl-PL" baseline="0" dirty="0" smtClean="0"/>
              <a:t> model 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Modele do testowania</a:t>
            </a:r>
            <a:r>
              <a:rPr lang="pl-PL" baseline="0" dirty="0" smtClean="0"/>
              <a:t> własności sieci prawdziwych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Modele do testowania</a:t>
            </a:r>
            <a:r>
              <a:rPr lang="pl-PL" baseline="0" dirty="0" smtClean="0"/>
              <a:t> własności sieci prawdziwych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Już</a:t>
            </a:r>
            <a:r>
              <a:rPr lang="pl-PL" baseline="0" dirty="0" smtClean="0"/>
              <a:t> niemożliwe do ściągnięcia z </a:t>
            </a:r>
            <a:r>
              <a:rPr lang="pl-PL" baseline="0" smtClean="0"/>
              <a:t>fb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6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Opisz: </a:t>
            </a:r>
            <a:r>
              <a:rPr lang="pl-PL" dirty="0" err="1" smtClean="0"/>
              <a:t>degree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Business </a:t>
            </a:r>
            <a:r>
              <a:rPr lang="pl-PL" dirty="0" err="1" smtClean="0"/>
              <a:t>interrelations</a:t>
            </a:r>
            <a:r>
              <a:rPr lang="pl-PL" dirty="0" smtClean="0"/>
              <a:t>, </a:t>
            </a:r>
            <a:r>
              <a:rPr lang="pl-PL" dirty="0" err="1" smtClean="0"/>
              <a:t>Citation</a:t>
            </a:r>
            <a:r>
              <a:rPr lang="pl-PL" baseline="0" dirty="0" smtClean="0"/>
              <a:t> network, </a:t>
            </a:r>
            <a:r>
              <a:rPr lang="pl-PL" dirty="0" err="1" smtClean="0"/>
              <a:t>Electric</a:t>
            </a:r>
            <a:r>
              <a:rPr lang="pl-PL" dirty="0" smtClean="0"/>
              <a:t> </a:t>
            </a:r>
            <a:r>
              <a:rPr lang="pl-PL" dirty="0" err="1" smtClean="0"/>
              <a:t>power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, </a:t>
            </a:r>
            <a:r>
              <a:rPr lang="pl-PL" dirty="0" err="1" smtClean="0"/>
              <a:t>gene</a:t>
            </a:r>
            <a:r>
              <a:rPr lang="pl-PL" dirty="0" smtClean="0"/>
              <a:t> regulatory networks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Matrices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just</a:t>
            </a:r>
            <a:r>
              <a:rPr lang="pl-PL" baseline="0" dirty="0" smtClean="0"/>
              <a:t> as the </a:t>
            </a:r>
            <a:r>
              <a:rPr lang="pl-PL" baseline="0" dirty="0" err="1" smtClean="0"/>
              <a:t>similarity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texts</a:t>
            </a:r>
            <a:r>
              <a:rPr lang="pl-PL" baseline="0" dirty="0" smtClean="0"/>
              <a:t> in stylo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BC11-9275-4B8E-98F3-04D491D3822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7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7441-3ABE-497F-BC46-3B6A04B0892D}" type="datetime1">
              <a:rPr lang="pl-PL" smtClean="0"/>
              <a:t>2019-06-13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D705A-A919-4887-840A-67FEA7E388CD}" type="datetime1">
              <a:rPr lang="pl-PL" smtClean="0"/>
              <a:t>2019-06-13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B5AC-2957-418F-ACAB-1341CE69A35B}" type="datetime1">
              <a:rPr lang="pl-PL" smtClean="0"/>
              <a:t>2019-06-13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6192" y="273352"/>
            <a:ext cx="8226804" cy="114370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l-PL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6192" y="1604188"/>
            <a:ext cx="8226804" cy="4003285"/>
          </a:xfrm>
          <a:prstGeom prst="rect">
            <a:avLst/>
          </a:prstGeom>
        </p:spPr>
        <p:txBody>
          <a:bodyPr lIns="0" tIns="0" rIns="0" bIns="0" anchor="ctr"/>
          <a:lstStyle>
            <a:lvl1pPr marL="310881" indent="-310881" algn="ctr">
              <a:defRPr/>
            </a:lvl1pPr>
          </a:lstStyle>
          <a:p>
            <a:pPr marL="342720" indent="-342720" algn="ctr"/>
            <a:endParaRPr lang="pl-PL" sz="2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048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5B95-4E87-4B69-A52E-BAEC152A5E1F}" type="datetime1">
              <a:rPr lang="pl-PL" smtClean="0"/>
              <a:t>2019-06-13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253E3-EDCC-4C73-8A6D-366EB0A5FB5A}" type="datetime1">
              <a:rPr lang="pl-PL" smtClean="0"/>
              <a:t>2019-06-13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573A5-7FC2-4CC6-A895-581ABE701BA1}" type="datetime1">
              <a:rPr lang="pl-PL" smtClean="0"/>
              <a:t>2019-06-13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B189A-F203-4538-8D01-BF57B526483B}" type="datetime1">
              <a:rPr lang="pl-PL" smtClean="0"/>
              <a:t>2019-06-13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2AB3-0379-45A1-81F9-C007DBC26BE5}" type="datetime1">
              <a:rPr lang="pl-PL" smtClean="0"/>
              <a:t>2019-06-13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4ED1-C085-4D92-9578-9CC864ACFC50}" type="datetime1">
              <a:rPr lang="pl-PL" smtClean="0"/>
              <a:t>2019-06-13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B48DF-F834-4EE1-B3EB-7F6A4F603E02}" type="datetime1">
              <a:rPr lang="pl-PL" smtClean="0"/>
              <a:t>2019-06-13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08010-FAD8-4B04-A456-6AC3818E0EBC}" type="datetime1">
              <a:rPr lang="pl-PL" smtClean="0"/>
              <a:t>2019-06-13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1C20A-93A1-4E23-8389-AAE8F6D246ED}" type="datetime1">
              <a:rPr lang="pl-PL" smtClean="0"/>
              <a:t>2019-06-13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aedsayad.com/logistic_regression.ht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aedsayad.com/logistic_regression.ht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aedsayad.com/logistic_regression.ht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lwordnet.pwr.wroc.pl/" TargetMode="External"/><Relationship Id="rId2" Type="http://schemas.openxmlformats.org/officeDocument/2006/relationships/hyperlink" Target="http://hdl.handle.net/11321/29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://www.saedsayad.com/logistic_regression.ht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aedsayad.com/logistic_regression.htm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aedsayad.com/logistic_regression.htm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dsayad.com/logistic_regression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l-PL" sz="8000" dirty="0" err="1" smtClean="0">
                <a:latin typeface="Mistral" panose="03090702030407020403" pitchFamily="66" charset="0"/>
              </a:rPr>
              <a:t>Crash</a:t>
            </a:r>
            <a:r>
              <a:rPr lang="pl-PL" sz="8000" dirty="0" smtClean="0">
                <a:latin typeface="Mistral" panose="03090702030407020403" pitchFamily="66" charset="0"/>
              </a:rPr>
              <a:t> </a:t>
            </a:r>
            <a:r>
              <a:rPr lang="pl-PL" sz="8000" dirty="0" err="1" smtClean="0">
                <a:latin typeface="Mistral" panose="03090702030407020403" pitchFamily="66" charset="0"/>
              </a:rPr>
              <a:t>course</a:t>
            </a:r>
            <a:r>
              <a:rPr lang="pl-PL" sz="8000" dirty="0" smtClean="0">
                <a:latin typeface="Mistral" panose="03090702030407020403" pitchFamily="66" charset="0"/>
              </a:rPr>
              <a:t/>
            </a:r>
            <a:br>
              <a:rPr lang="pl-PL" sz="8000" dirty="0" smtClean="0">
                <a:latin typeface="Mistral" panose="03090702030407020403" pitchFamily="66" charset="0"/>
              </a:rPr>
            </a:br>
            <a:r>
              <a:rPr lang="pl-PL" sz="8000" dirty="0" smtClean="0">
                <a:latin typeface="Mistral" panose="03090702030407020403" pitchFamily="66" charset="0"/>
              </a:rPr>
              <a:t>on network </a:t>
            </a:r>
            <a:r>
              <a:rPr lang="pl-PL" sz="8000" dirty="0" err="1" smtClean="0">
                <a:latin typeface="Mistral" panose="03090702030407020403" pitchFamily="66" charset="0"/>
              </a:rPr>
              <a:t>analysis</a:t>
            </a:r>
            <a:endParaRPr lang="en-GB" sz="8000" dirty="0">
              <a:latin typeface="Mistral" panose="03090702030407020403" pitchFamily="66" charset="0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5013176"/>
            <a:ext cx="6400800" cy="1152128"/>
          </a:xfrm>
        </p:spPr>
        <p:txBody>
          <a:bodyPr>
            <a:normAutofit fontScale="62500" lnSpcReduction="20000"/>
          </a:bodyPr>
          <a:lstStyle/>
          <a:p>
            <a:r>
              <a:rPr lang="pl-PL" sz="2600" dirty="0" smtClean="0"/>
              <a:t>A. </a:t>
            </a:r>
            <a:r>
              <a:rPr lang="pl-PL" sz="2600" dirty="0" err="1" smtClean="0"/>
              <a:t>Jarynowski</a:t>
            </a:r>
            <a:r>
              <a:rPr lang="pl-PL" sz="2600" dirty="0" smtClean="0"/>
              <a:t>, </a:t>
            </a:r>
            <a:r>
              <a:rPr lang="pl-PL" sz="2600" dirty="0" smtClean="0"/>
              <a:t>J.K</a:t>
            </a:r>
            <a:r>
              <a:rPr lang="pl-PL" sz="2600" dirty="0"/>
              <a:t>. </a:t>
            </a:r>
            <a:r>
              <a:rPr lang="pl-PL" sz="2600" dirty="0" smtClean="0"/>
              <a:t>Ochab</a:t>
            </a:r>
            <a:endParaRPr lang="pl-PL" sz="2600" dirty="0"/>
          </a:p>
          <a:p>
            <a:r>
              <a:rPr lang="pl-PL" sz="2600" dirty="0"/>
              <a:t>Jagiellonian University, </a:t>
            </a:r>
            <a:r>
              <a:rPr lang="pl-PL" sz="2600" dirty="0" err="1"/>
              <a:t>Cracow</a:t>
            </a:r>
            <a:r>
              <a:rPr lang="pl-PL" sz="2600" dirty="0"/>
              <a:t>, </a:t>
            </a:r>
            <a:r>
              <a:rPr lang="pl-PL" sz="2600" dirty="0" smtClean="0"/>
              <a:t>Poland</a:t>
            </a:r>
          </a:p>
          <a:p>
            <a:r>
              <a:rPr lang="en-GB" sz="2400" b="1" dirty="0"/>
              <a:t>Bootcamp on quantitative methods in L2 research</a:t>
            </a:r>
            <a:endParaRPr lang="pl-PL" sz="2400" b="1" dirty="0" smtClean="0"/>
          </a:p>
          <a:p>
            <a:r>
              <a:rPr lang="en-GB" sz="2600" b="1" dirty="0" smtClean="0">
                <a:solidFill>
                  <a:schemeClr val="accent6"/>
                </a:solidFill>
              </a:rPr>
              <a:t>10-15 </a:t>
            </a:r>
            <a:r>
              <a:rPr lang="en-GB" sz="2600" b="1" dirty="0">
                <a:solidFill>
                  <a:schemeClr val="accent6"/>
                </a:solidFill>
              </a:rPr>
              <a:t>June </a:t>
            </a:r>
            <a:r>
              <a:rPr lang="en-GB" sz="2600" b="1" dirty="0" smtClean="0">
                <a:solidFill>
                  <a:schemeClr val="accent6"/>
                </a:solidFill>
              </a:rPr>
              <a:t>2019</a:t>
            </a:r>
            <a:r>
              <a:rPr lang="pl-PL" sz="2600" b="1" dirty="0" smtClean="0">
                <a:solidFill>
                  <a:schemeClr val="accent6"/>
                </a:solidFill>
              </a:rPr>
              <a:t>, </a:t>
            </a:r>
            <a:r>
              <a:rPr lang="en-GB" sz="2600" b="1" dirty="0" smtClean="0">
                <a:solidFill>
                  <a:schemeClr val="accent6"/>
                </a:solidFill>
              </a:rPr>
              <a:t>Institute </a:t>
            </a:r>
            <a:r>
              <a:rPr lang="en-GB" sz="2600" b="1" dirty="0">
                <a:solidFill>
                  <a:schemeClr val="accent6"/>
                </a:solidFill>
              </a:rPr>
              <a:t>of Applied Linguistics, University of Warsaw</a:t>
            </a:r>
            <a:endParaRPr lang="pl-PL" sz="2600" b="1" dirty="0">
              <a:solidFill>
                <a:schemeClr val="accent6"/>
              </a:solidFill>
            </a:endParaRPr>
          </a:p>
          <a:p>
            <a:endParaRPr lang="en-GB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688" y="4675117"/>
            <a:ext cx="1168129" cy="165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>
                <a:solidFill>
                  <a:schemeClr val="bg1"/>
                </a:solidFill>
              </a:rPr>
              <a:t>*</a:t>
            </a:r>
            <a:r>
              <a:rPr lang="pl-PL" sz="1400" dirty="0" err="1" smtClean="0">
                <a:solidFill>
                  <a:schemeClr val="bg1"/>
                </a:solidFill>
              </a:rPr>
              <a:t>Some</a:t>
            </a:r>
            <a:r>
              <a:rPr lang="pl-PL" sz="1400" dirty="0" smtClean="0">
                <a:solidFill>
                  <a:schemeClr val="bg1"/>
                </a:solidFill>
              </a:rPr>
              <a:t> </a:t>
            </a:r>
            <a:r>
              <a:rPr lang="pl-PL" sz="1400" dirty="0" err="1" smtClean="0">
                <a:solidFill>
                  <a:schemeClr val="bg1"/>
                </a:solidFill>
              </a:rPr>
              <a:t>copyrighted</a:t>
            </a:r>
            <a:r>
              <a:rPr lang="pl-PL" sz="1400" dirty="0" smtClean="0">
                <a:solidFill>
                  <a:schemeClr val="bg1"/>
                </a:solidFill>
              </a:rPr>
              <a:t> </a:t>
            </a:r>
            <a:r>
              <a:rPr lang="pl-PL" sz="1400" dirty="0" err="1" smtClean="0">
                <a:solidFill>
                  <a:schemeClr val="bg1"/>
                </a:solidFill>
              </a:rPr>
              <a:t>material</a:t>
            </a:r>
            <a:r>
              <a:rPr lang="pl-PL" sz="1400" dirty="0" smtClean="0">
                <a:solidFill>
                  <a:schemeClr val="bg1"/>
                </a:solidFill>
              </a:rPr>
              <a:t> </a:t>
            </a:r>
            <a:r>
              <a:rPr lang="pl-PL" sz="1400" dirty="0" err="1" smtClean="0">
                <a:solidFill>
                  <a:schemeClr val="bg1"/>
                </a:solidFill>
              </a:rPr>
              <a:t>inside</a:t>
            </a:r>
            <a:r>
              <a:rPr lang="pl-PL" sz="1400" dirty="0">
                <a:solidFill>
                  <a:schemeClr val="bg1"/>
                </a:solidFill>
              </a:rPr>
              <a:t> </a:t>
            </a:r>
            <a:r>
              <a:rPr lang="pl-PL" sz="1400" dirty="0" smtClean="0">
                <a:solidFill>
                  <a:schemeClr val="bg1"/>
                </a:solidFill>
                <a:hlinkClick r:id="rId3"/>
              </a:rPr>
              <a:t>–</a:t>
            </a:r>
            <a:r>
              <a:rPr lang="pl-PL" sz="1400" dirty="0" smtClean="0">
                <a:solidFill>
                  <a:schemeClr val="bg1"/>
                </a:solidFill>
              </a:rPr>
              <a:t> do not </a:t>
            </a:r>
            <a:r>
              <a:rPr lang="pl-PL" sz="1400" dirty="0" err="1" smtClean="0">
                <a:solidFill>
                  <a:schemeClr val="bg1"/>
                </a:solidFill>
              </a:rPr>
              <a:t>publish</a:t>
            </a:r>
            <a:r>
              <a:rPr lang="pl-PL" sz="1400" dirty="0" smtClean="0">
                <a:solidFill>
                  <a:schemeClr val="bg1"/>
                </a:solidFill>
              </a:rPr>
              <a:t> in WWW.</a:t>
            </a:r>
            <a:endParaRPr lang="pl-PL" sz="1400" dirty="0" smtClean="0">
              <a:solidFill>
                <a:schemeClr val="bg1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1910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Representations</a:t>
            </a:r>
            <a:r>
              <a:rPr lang="pl-PL" sz="3600" b="1" dirty="0" smtClean="0"/>
              <a:t>: </a:t>
            </a:r>
            <a:r>
              <a:rPr lang="pl-PL" sz="3600" b="1" dirty="0" err="1" smtClean="0"/>
              <a:t>adjacency</a:t>
            </a:r>
            <a:r>
              <a:rPr lang="pl-PL" sz="3600" b="1" dirty="0" smtClean="0"/>
              <a:t> matrix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1" b="51814"/>
          <a:stretch/>
        </p:blipFill>
        <p:spPr bwMode="auto">
          <a:xfrm>
            <a:off x="0" y="1108766"/>
            <a:ext cx="2933700" cy="246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4" t="53217"/>
          <a:stretch/>
        </p:blipFill>
        <p:spPr bwMode="auto">
          <a:xfrm>
            <a:off x="3238500" y="3829050"/>
            <a:ext cx="2804206" cy="239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67544" y="1357561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  <p:graphicFrame>
        <p:nvGraphicFramePr>
          <p:cNvPr id="13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1925283"/>
              </p:ext>
            </p:extLst>
          </p:nvPr>
        </p:nvGraphicFramePr>
        <p:xfrm>
          <a:off x="3450706" y="1108766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1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/>
              <a:t>Representations</a:t>
            </a:r>
            <a:r>
              <a:rPr lang="pl-PL" sz="3600" b="1" dirty="0"/>
              <a:t>: </a:t>
            </a:r>
            <a:r>
              <a:rPr lang="pl-PL" sz="3600" b="1" dirty="0" err="1"/>
              <a:t>adjacency</a:t>
            </a:r>
            <a:r>
              <a:rPr lang="pl-PL" sz="3600" b="1" dirty="0"/>
              <a:t> matrix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1" b="51814"/>
          <a:stretch/>
        </p:blipFill>
        <p:spPr bwMode="auto">
          <a:xfrm>
            <a:off x="0" y="1108766"/>
            <a:ext cx="2933700" cy="246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800286"/>
              </p:ext>
            </p:extLst>
          </p:nvPr>
        </p:nvGraphicFramePr>
        <p:xfrm>
          <a:off x="3450706" y="1108766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4" t="53217"/>
          <a:stretch/>
        </p:blipFill>
        <p:spPr bwMode="auto">
          <a:xfrm>
            <a:off x="3238500" y="3829050"/>
            <a:ext cx="2804206" cy="239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67544" y="1357561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</a:t>
            </a:r>
            <a:r>
              <a:rPr lang="pl-PL" b="1" dirty="0" smtClean="0">
                <a:solidFill>
                  <a:srgbClr val="FF0000"/>
                </a:solidFill>
              </a:rPr>
              <a:t>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</a:t>
            </a:r>
            <a:r>
              <a:rPr lang="pl-PL" b="1" dirty="0" smtClean="0">
                <a:solidFill>
                  <a:srgbClr val="FF0000"/>
                </a:solidFill>
              </a:rPr>
              <a:t>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  <p:cxnSp>
        <p:nvCxnSpPr>
          <p:cNvPr id="9" name="Łącznik prostoliniowy 8"/>
          <p:cNvCxnSpPr/>
          <p:nvPr/>
        </p:nvCxnSpPr>
        <p:spPr>
          <a:xfrm>
            <a:off x="1547664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7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/>
              <a:t>Representations</a:t>
            </a:r>
            <a:r>
              <a:rPr lang="pl-PL" sz="3600" b="1" dirty="0"/>
              <a:t>: </a:t>
            </a:r>
            <a:r>
              <a:rPr lang="pl-PL" sz="3600" b="1" dirty="0" err="1"/>
              <a:t>adjacency</a:t>
            </a:r>
            <a:r>
              <a:rPr lang="pl-PL" sz="3600" b="1" dirty="0"/>
              <a:t> matrix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1" b="51814"/>
          <a:stretch/>
        </p:blipFill>
        <p:spPr bwMode="auto">
          <a:xfrm>
            <a:off x="0" y="1108766"/>
            <a:ext cx="2933700" cy="246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4" t="53217"/>
          <a:stretch/>
        </p:blipFill>
        <p:spPr bwMode="auto">
          <a:xfrm>
            <a:off x="3238500" y="3829050"/>
            <a:ext cx="2804206" cy="239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67544" y="1357561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  <p:graphicFrame>
        <p:nvGraphicFramePr>
          <p:cNvPr id="12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480631"/>
              </p:ext>
            </p:extLst>
          </p:nvPr>
        </p:nvGraphicFramePr>
        <p:xfrm>
          <a:off x="3450706" y="1108766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51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/>
              <a:t>Representations</a:t>
            </a:r>
            <a:r>
              <a:rPr lang="pl-PL" sz="3600" b="1" dirty="0"/>
              <a:t>: </a:t>
            </a:r>
            <a:r>
              <a:rPr lang="pl-PL" sz="3600" b="1" dirty="0" err="1"/>
              <a:t>adjacency</a:t>
            </a:r>
            <a:r>
              <a:rPr lang="pl-PL" sz="3600" b="1" dirty="0"/>
              <a:t> matrix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1" b="51814"/>
          <a:stretch/>
        </p:blipFill>
        <p:spPr bwMode="auto">
          <a:xfrm>
            <a:off x="0" y="1108766"/>
            <a:ext cx="2933700" cy="246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4" t="53217"/>
          <a:stretch/>
        </p:blipFill>
        <p:spPr bwMode="auto">
          <a:xfrm>
            <a:off x="3238500" y="3829050"/>
            <a:ext cx="2804206" cy="239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67544" y="1357561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  <p:graphicFrame>
        <p:nvGraphicFramePr>
          <p:cNvPr id="12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5511876"/>
              </p:ext>
            </p:extLst>
          </p:nvPr>
        </p:nvGraphicFramePr>
        <p:xfrm>
          <a:off x="3450706" y="1108766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0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/>
              <a:t>Representations</a:t>
            </a:r>
            <a:r>
              <a:rPr lang="pl-PL" sz="3600" b="1" dirty="0"/>
              <a:t>: </a:t>
            </a:r>
            <a:r>
              <a:rPr lang="pl-PL" sz="3600" b="1" dirty="0" err="1"/>
              <a:t>adjacency</a:t>
            </a:r>
            <a:r>
              <a:rPr lang="pl-PL" sz="3600" b="1" dirty="0"/>
              <a:t> matrix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1" b="51814"/>
          <a:stretch/>
        </p:blipFill>
        <p:spPr bwMode="auto">
          <a:xfrm>
            <a:off x="0" y="1108766"/>
            <a:ext cx="2933700" cy="246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4" t="53217"/>
          <a:stretch/>
        </p:blipFill>
        <p:spPr bwMode="auto">
          <a:xfrm>
            <a:off x="3238500" y="3829050"/>
            <a:ext cx="2804206" cy="239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67544" y="1357561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</a:t>
            </a:r>
            <a:r>
              <a:rPr lang="pl-PL" b="1" dirty="0" smtClean="0">
                <a:solidFill>
                  <a:srgbClr val="FF0000"/>
                </a:solidFill>
              </a:rPr>
              <a:t>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</a:t>
            </a:r>
            <a:r>
              <a:rPr lang="pl-PL" b="1" dirty="0" smtClean="0">
                <a:solidFill>
                  <a:srgbClr val="FF0000"/>
                </a:solidFill>
              </a:rPr>
              <a:t>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  <p:graphicFrame>
        <p:nvGraphicFramePr>
          <p:cNvPr id="13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683231"/>
              </p:ext>
            </p:extLst>
          </p:nvPr>
        </p:nvGraphicFramePr>
        <p:xfrm>
          <a:off x="3450706" y="1108766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14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128299"/>
              </p:ext>
            </p:extLst>
          </p:nvPr>
        </p:nvGraphicFramePr>
        <p:xfrm>
          <a:off x="6372200" y="3356992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cxnSp>
        <p:nvCxnSpPr>
          <p:cNvPr id="15" name="Łącznik prostoliniowy 14"/>
          <p:cNvCxnSpPr/>
          <p:nvPr/>
        </p:nvCxnSpPr>
        <p:spPr>
          <a:xfrm>
            <a:off x="1547664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oliniowy 15"/>
          <p:cNvCxnSpPr/>
          <p:nvPr/>
        </p:nvCxnSpPr>
        <p:spPr>
          <a:xfrm>
            <a:off x="4788024" y="436510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e tekstowe 16"/>
          <p:cNvSpPr txBox="1"/>
          <p:nvPr/>
        </p:nvSpPr>
        <p:spPr>
          <a:xfrm>
            <a:off x="3688085" y="4077072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</a:t>
            </a:r>
            <a:r>
              <a:rPr lang="pl-PL" b="1" dirty="0" smtClean="0">
                <a:solidFill>
                  <a:srgbClr val="FF0000"/>
                </a:solidFill>
              </a:rPr>
              <a:t>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</a:t>
            </a:r>
            <a:r>
              <a:rPr lang="pl-PL" b="1" dirty="0" smtClean="0">
                <a:solidFill>
                  <a:srgbClr val="FF0000"/>
                </a:solidFill>
              </a:rPr>
              <a:t>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5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1" b="51814"/>
          <a:stretch/>
        </p:blipFill>
        <p:spPr bwMode="auto">
          <a:xfrm>
            <a:off x="0" y="1108766"/>
            <a:ext cx="2933700" cy="246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pole tekstowe 17"/>
          <p:cNvSpPr txBox="1"/>
          <p:nvPr/>
        </p:nvSpPr>
        <p:spPr>
          <a:xfrm>
            <a:off x="467544" y="1357561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/>
              <a:t>Representations</a:t>
            </a:r>
            <a:r>
              <a:rPr lang="pl-PL" sz="3600" b="1" dirty="0"/>
              <a:t>: </a:t>
            </a:r>
            <a:r>
              <a:rPr lang="pl-PL" sz="3600" b="1" dirty="0" err="1"/>
              <a:t>adjacency</a:t>
            </a:r>
            <a:r>
              <a:rPr lang="pl-PL" sz="3600" b="1" dirty="0"/>
              <a:t> matrix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4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4" t="53217"/>
          <a:stretch/>
        </p:blipFill>
        <p:spPr bwMode="auto">
          <a:xfrm>
            <a:off x="3238500" y="3829050"/>
            <a:ext cx="2804206" cy="239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335213"/>
              </p:ext>
            </p:extLst>
          </p:nvPr>
        </p:nvGraphicFramePr>
        <p:xfrm>
          <a:off x="3450706" y="1108766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14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200554"/>
              </p:ext>
            </p:extLst>
          </p:nvPr>
        </p:nvGraphicFramePr>
        <p:xfrm>
          <a:off x="6372200" y="3356992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20" name="pole tekstowe 19"/>
          <p:cNvSpPr txBox="1"/>
          <p:nvPr/>
        </p:nvSpPr>
        <p:spPr>
          <a:xfrm>
            <a:off x="3688085" y="4077072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306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94" r="52554"/>
          <a:stretch/>
        </p:blipFill>
        <p:spPr bwMode="auto">
          <a:xfrm>
            <a:off x="3203848" y="3934941"/>
            <a:ext cx="2867025" cy="230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1" b="51814"/>
          <a:stretch/>
        </p:blipFill>
        <p:spPr bwMode="auto">
          <a:xfrm>
            <a:off x="0" y="1108766"/>
            <a:ext cx="2933700" cy="246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pole tekstowe 17"/>
          <p:cNvSpPr txBox="1"/>
          <p:nvPr/>
        </p:nvSpPr>
        <p:spPr>
          <a:xfrm>
            <a:off x="467544" y="1357561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/>
              <a:t>Representations</a:t>
            </a:r>
            <a:r>
              <a:rPr lang="pl-PL" sz="3600" b="1" dirty="0"/>
              <a:t>: </a:t>
            </a:r>
            <a:r>
              <a:rPr lang="pl-PL" sz="3600" b="1" dirty="0" err="1"/>
              <a:t>adjacency</a:t>
            </a:r>
            <a:r>
              <a:rPr lang="pl-PL" sz="3600" b="1" dirty="0"/>
              <a:t> matrix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4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3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267650"/>
              </p:ext>
            </p:extLst>
          </p:nvPr>
        </p:nvGraphicFramePr>
        <p:xfrm>
          <a:off x="3450706" y="1108766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20" name="pole tekstowe 19"/>
          <p:cNvSpPr txBox="1"/>
          <p:nvPr/>
        </p:nvSpPr>
        <p:spPr>
          <a:xfrm>
            <a:off x="3688085" y="4077072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  <p:graphicFrame>
        <p:nvGraphicFramePr>
          <p:cNvPr id="16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109713"/>
              </p:ext>
            </p:extLst>
          </p:nvPr>
        </p:nvGraphicFramePr>
        <p:xfrm>
          <a:off x="6372200" y="3356992"/>
          <a:ext cx="259200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7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/>
              <a:t>Representations</a:t>
            </a:r>
            <a:r>
              <a:rPr lang="pl-PL" sz="3600" b="1" dirty="0"/>
              <a:t>: </a:t>
            </a:r>
            <a:r>
              <a:rPr lang="pl-PL" sz="3600" b="1" dirty="0" err="1" smtClean="0"/>
              <a:t>edge</a:t>
            </a:r>
            <a:r>
              <a:rPr lang="pl-PL" sz="3600" b="1" dirty="0" smtClean="0"/>
              <a:t> list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1" b="51814"/>
          <a:stretch/>
        </p:blipFill>
        <p:spPr bwMode="auto">
          <a:xfrm>
            <a:off x="0" y="1108766"/>
            <a:ext cx="2933700" cy="246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67544" y="1357561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 </a:t>
            </a:r>
            <a:r>
              <a:rPr lang="pl-PL" dirty="0" smtClean="0"/>
              <a:t>            1</a:t>
            </a:r>
          </a:p>
          <a:p>
            <a:r>
              <a:rPr lang="pl-PL" dirty="0" smtClean="0"/>
              <a:t>2		4</a:t>
            </a:r>
            <a:endParaRPr lang="pl-PL" dirty="0"/>
          </a:p>
          <a:p>
            <a:r>
              <a:rPr lang="pl-PL" dirty="0" smtClean="0"/>
              <a:t>              3</a:t>
            </a:r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5		6</a:t>
            </a:r>
            <a:endParaRPr lang="pl-PL" dirty="0"/>
          </a:p>
        </p:txBody>
      </p:sp>
      <p:graphicFrame>
        <p:nvGraphicFramePr>
          <p:cNvPr id="10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4060722"/>
              </p:ext>
            </p:extLst>
          </p:nvPr>
        </p:nvGraphicFramePr>
        <p:xfrm>
          <a:off x="3419872" y="1484784"/>
          <a:ext cx="3024000" cy="3024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pl-PL" dirty="0" err="1" smtClean="0"/>
                        <a:t>Nodes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rowSpan="6">
                  <a:txBody>
                    <a:bodyPr/>
                    <a:lstStyle/>
                    <a:p>
                      <a:pPr algn="ctr"/>
                      <a:r>
                        <a:rPr lang="pl-PL" dirty="0" err="1" smtClean="0"/>
                        <a:t>Nodes</a:t>
                      </a:r>
                      <a:endParaRPr lang="en-GB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12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05256"/>
              </p:ext>
            </p:extLst>
          </p:nvPr>
        </p:nvGraphicFramePr>
        <p:xfrm>
          <a:off x="7380312" y="1484784"/>
          <a:ext cx="792088" cy="3456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92088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err="1" smtClean="0"/>
                        <a:t>Edges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1-3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2-3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baseline="0" dirty="0" smtClean="0"/>
                        <a:t>2-5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3-4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3-6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4-5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4-6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0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Network </a:t>
            </a:r>
            <a:r>
              <a:rPr lang="pl-PL" dirty="0" err="1" smtClean="0"/>
              <a:t>Examples</a:t>
            </a:r>
            <a:endParaRPr lang="en-GB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37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Co-</a:t>
            </a:r>
            <a:r>
              <a:rPr lang="pl-PL" sz="36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occurence</a:t>
            </a:r>
            <a:r>
              <a:rPr lang="pl-PL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networks</a:t>
            </a:r>
          </a:p>
        </p:txBody>
      </p:sp>
      <p:pic>
        <p:nvPicPr>
          <p:cNvPr id="374" name="Obraz 373"/>
          <p:cNvPicPr/>
          <p:nvPr/>
        </p:nvPicPr>
        <p:blipFill>
          <a:blip r:embed="rId3"/>
          <a:stretch/>
        </p:blipFill>
        <p:spPr>
          <a:xfrm>
            <a:off x="2460236" y="1406930"/>
            <a:ext cx="4259534" cy="4044108"/>
          </a:xfrm>
          <a:prstGeom prst="rect">
            <a:avLst/>
          </a:prstGeom>
          <a:ln>
            <a:noFill/>
          </a:ln>
        </p:spPr>
      </p:pic>
      <p:sp>
        <p:nvSpPr>
          <p:cNvPr id="4" name="pole tekstowe 3"/>
          <p:cNvSpPr txBox="1"/>
          <p:nvPr/>
        </p:nvSpPr>
        <p:spPr>
          <a:xfrm>
            <a:off x="0" y="6074712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Stanisz T, Kwapień J, Drożdż S (2019). </a:t>
            </a:r>
            <a:r>
              <a:rPr lang="pl-PL" sz="1400" dirty="0" err="1" smtClean="0"/>
              <a:t>Linguistic</a:t>
            </a:r>
            <a:r>
              <a:rPr lang="pl-PL" sz="1400" dirty="0" smtClean="0"/>
              <a:t> </a:t>
            </a:r>
            <a:r>
              <a:rPr lang="pl-PL" sz="1400" dirty="0"/>
              <a:t>data </a:t>
            </a:r>
            <a:r>
              <a:rPr lang="pl-PL" sz="1400" dirty="0" err="1"/>
              <a:t>mining</a:t>
            </a:r>
            <a:r>
              <a:rPr lang="pl-PL" sz="1400" dirty="0"/>
              <a:t> with </a:t>
            </a:r>
            <a:r>
              <a:rPr lang="pl-PL" sz="1400" dirty="0" err="1"/>
              <a:t>complex</a:t>
            </a:r>
            <a:r>
              <a:rPr lang="pl-PL" sz="1400" dirty="0"/>
              <a:t> networks: A </a:t>
            </a:r>
            <a:r>
              <a:rPr lang="pl-PL" sz="1400" dirty="0" err="1"/>
              <a:t>stylometric-oriented</a:t>
            </a:r>
            <a:r>
              <a:rPr lang="pl-PL" sz="1400" dirty="0"/>
              <a:t> </a:t>
            </a:r>
            <a:r>
              <a:rPr lang="pl-PL" sz="1400" dirty="0" err="1"/>
              <a:t>approach</a:t>
            </a:r>
            <a:r>
              <a:rPr lang="pl-PL" sz="1400" dirty="0"/>
              <a:t>,</a:t>
            </a:r>
          </a:p>
          <a:p>
            <a:r>
              <a:rPr lang="pl-PL" sz="1400" i="1" dirty="0"/>
              <a:t>Information </a:t>
            </a:r>
            <a:r>
              <a:rPr lang="pl-PL" sz="1400" i="1" dirty="0" err="1"/>
              <a:t>Sciences</a:t>
            </a:r>
            <a:r>
              <a:rPr lang="pl-PL" sz="1400" i="1" dirty="0" smtClean="0"/>
              <a:t>,</a:t>
            </a:r>
            <a:r>
              <a:rPr lang="pl-PL" sz="1400" dirty="0" smtClean="0"/>
              <a:t> 482, 301-320.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en-GB" sz="1400" dirty="0" smtClean="0"/>
              <a:t>Newman</a:t>
            </a:r>
            <a:r>
              <a:rPr lang="pl-PL" sz="1400" dirty="0" smtClean="0"/>
              <a:t> </a:t>
            </a:r>
            <a:r>
              <a:rPr lang="en-GB" sz="1400" dirty="0" smtClean="0"/>
              <a:t>ME </a:t>
            </a:r>
            <a:r>
              <a:rPr lang="en-GB" sz="1400" dirty="0"/>
              <a:t>(2006). Finding community structure in networks using the eigenvectors of matrices. </a:t>
            </a:r>
            <a:r>
              <a:rPr lang="en-GB" sz="1400" i="1" dirty="0" smtClean="0"/>
              <a:t>Phys</a:t>
            </a:r>
            <a:r>
              <a:rPr lang="pl-PL" sz="1400" i="1" dirty="0" smtClean="0"/>
              <a:t>. R</a:t>
            </a:r>
            <a:r>
              <a:rPr lang="en-GB" sz="1400" i="1" dirty="0" err="1" smtClean="0"/>
              <a:t>ev</a:t>
            </a:r>
            <a:r>
              <a:rPr lang="en-GB" sz="1400" i="1" dirty="0" smtClean="0"/>
              <a:t> </a:t>
            </a:r>
            <a:r>
              <a:rPr lang="pl-PL" sz="1400" i="1" dirty="0" smtClean="0"/>
              <a:t>.</a:t>
            </a:r>
            <a:r>
              <a:rPr lang="en-GB" sz="1400" i="1" dirty="0" smtClean="0"/>
              <a:t>E</a:t>
            </a:r>
            <a:r>
              <a:rPr lang="en-GB" sz="1400" dirty="0" smtClean="0"/>
              <a:t> </a:t>
            </a:r>
            <a:r>
              <a:rPr lang="en-GB" sz="1400" i="1" dirty="0" smtClean="0"/>
              <a:t>74</a:t>
            </a:r>
            <a:r>
              <a:rPr lang="en-GB" sz="1400" dirty="0" smtClean="0"/>
              <a:t>, 036104</a:t>
            </a:r>
            <a:r>
              <a:rPr lang="pl-PL" sz="1400" dirty="0" smtClean="0"/>
              <a:t>.</a:t>
            </a:r>
            <a:endParaRPr lang="pl-PL" sz="1400" i="1" dirty="0" smtClean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1211994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Outline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dirty="0" err="1" smtClean="0"/>
              <a:t>Types</a:t>
            </a:r>
            <a:r>
              <a:rPr lang="pl-PL" dirty="0" smtClean="0"/>
              <a:t> of </a:t>
            </a:r>
            <a:r>
              <a:rPr lang="pl-PL" dirty="0" err="1" smtClean="0"/>
              <a:t>graphs</a:t>
            </a:r>
            <a:r>
              <a:rPr lang="pl-PL" dirty="0"/>
              <a:t> </a:t>
            </a:r>
            <a:r>
              <a:rPr lang="pl-PL" dirty="0" smtClean="0"/>
              <a:t>&amp; </a:t>
            </a:r>
            <a:r>
              <a:rPr lang="pl-PL" dirty="0" err="1" smtClean="0"/>
              <a:t>representation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pl-PL" dirty="0" err="1" smtClean="0"/>
              <a:t>Examples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pl-PL" dirty="0" err="1" smtClean="0"/>
              <a:t>Sociologist’s</a:t>
            </a:r>
            <a:r>
              <a:rPr lang="pl-PL" dirty="0" smtClean="0"/>
              <a:t> </a:t>
            </a:r>
            <a:r>
              <a:rPr lang="pl-PL" dirty="0" err="1" smtClean="0"/>
              <a:t>viewpoint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Network </a:t>
            </a:r>
            <a:r>
              <a:rPr lang="pl-PL" dirty="0" err="1" smtClean="0"/>
              <a:t>structures</a:t>
            </a:r>
            <a:r>
              <a:rPr lang="pl-PL" dirty="0" smtClean="0"/>
              <a:t>, </a:t>
            </a:r>
            <a:r>
              <a:rPr lang="pl-PL" dirty="0" err="1" smtClean="0"/>
              <a:t>centrality</a:t>
            </a:r>
            <a:r>
              <a:rPr lang="pl-PL" dirty="0" smtClean="0"/>
              <a:t>, </a:t>
            </a:r>
            <a:r>
              <a:rPr lang="pl-PL" dirty="0" err="1" smtClean="0"/>
              <a:t>community</a:t>
            </a:r>
            <a:r>
              <a:rPr lang="pl-PL" dirty="0" smtClean="0"/>
              <a:t> </a:t>
            </a:r>
            <a:r>
              <a:rPr lang="pl-PL" dirty="0" err="1" smtClean="0"/>
              <a:t>detection</a:t>
            </a:r>
            <a:endParaRPr lang="pl-PL" dirty="0" smtClean="0"/>
          </a:p>
          <a:p>
            <a:pPr marL="514350" indent="-514350">
              <a:buFont typeface="+mj-lt"/>
              <a:buAutoNum type="arabicPeriod"/>
            </a:pPr>
            <a:r>
              <a:rPr lang="pl-PL" dirty="0" smtClean="0"/>
              <a:t>Data </a:t>
            </a:r>
            <a:r>
              <a:rPr lang="pl-PL" dirty="0" err="1" smtClean="0"/>
              <a:t>collection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217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Dependency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0" y="63621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Baronchelli</a:t>
            </a:r>
            <a:r>
              <a:rPr lang="pl-PL" sz="1400" dirty="0" smtClean="0"/>
              <a:t> A</a:t>
            </a:r>
            <a:r>
              <a:rPr lang="en-GB" sz="1400" dirty="0" smtClean="0"/>
              <a:t>, Ferrer-</a:t>
            </a:r>
            <a:r>
              <a:rPr lang="en-GB" sz="1400" dirty="0" err="1" smtClean="0"/>
              <a:t>i</a:t>
            </a:r>
            <a:r>
              <a:rPr lang="en-GB" sz="1400" dirty="0" smtClean="0"/>
              <a:t>-</a:t>
            </a:r>
            <a:r>
              <a:rPr lang="en-GB" sz="1400" dirty="0" err="1" smtClean="0"/>
              <a:t>Cancho</a:t>
            </a:r>
            <a:r>
              <a:rPr lang="pl-PL" sz="1400" dirty="0" smtClean="0"/>
              <a:t> </a:t>
            </a:r>
            <a:r>
              <a:rPr lang="en-GB" sz="1400" dirty="0" smtClean="0"/>
              <a:t>R, </a:t>
            </a:r>
            <a:r>
              <a:rPr lang="pl-PL" sz="1400" dirty="0" smtClean="0"/>
              <a:t>et al.</a:t>
            </a:r>
            <a:r>
              <a:rPr lang="pl-PL" sz="1400" dirty="0"/>
              <a:t> </a:t>
            </a:r>
            <a:r>
              <a:rPr lang="pl-PL" sz="1400" dirty="0" smtClean="0"/>
              <a:t>(2013) </a:t>
            </a:r>
            <a:r>
              <a:rPr lang="en-GB" sz="1400" dirty="0" smtClean="0"/>
              <a:t>Networks </a:t>
            </a:r>
            <a:r>
              <a:rPr lang="en-GB" sz="1400" dirty="0"/>
              <a:t>in Cognitive </a:t>
            </a:r>
            <a:r>
              <a:rPr lang="en-GB" sz="1400" dirty="0" smtClean="0"/>
              <a:t>Science</a:t>
            </a:r>
            <a:r>
              <a:rPr lang="pl-PL" sz="1400" dirty="0" smtClean="0"/>
              <a:t>. </a:t>
            </a:r>
            <a:r>
              <a:rPr lang="en-GB" sz="1400" dirty="0" smtClean="0"/>
              <a:t>Trends </a:t>
            </a:r>
            <a:r>
              <a:rPr lang="en-GB" sz="1400" dirty="0"/>
              <a:t>in Cognitive </a:t>
            </a:r>
            <a:r>
              <a:rPr lang="en-GB" sz="1400" dirty="0" smtClean="0"/>
              <a:t>Sciences</a:t>
            </a:r>
            <a:r>
              <a:rPr lang="pl-PL" sz="1400" dirty="0" smtClean="0"/>
              <a:t> </a:t>
            </a:r>
            <a:r>
              <a:rPr lang="en-GB" sz="1400" dirty="0" smtClean="0"/>
              <a:t>17,</a:t>
            </a:r>
            <a:r>
              <a:rPr lang="pl-PL" sz="1400" dirty="0" smtClean="0"/>
              <a:t> pp. </a:t>
            </a:r>
            <a:r>
              <a:rPr lang="en-GB" sz="1400" dirty="0" smtClean="0"/>
              <a:t>348-360</a:t>
            </a:r>
            <a:r>
              <a:rPr lang="pl-PL" sz="1400" dirty="0" smtClean="0"/>
              <a:t>.</a:t>
            </a:r>
            <a:br>
              <a:rPr lang="pl-PL" sz="1400" dirty="0" smtClean="0"/>
            </a:br>
            <a:endParaRPr lang="en-GB" sz="1400" dirty="0"/>
          </a:p>
        </p:txBody>
      </p:sp>
      <p:pic>
        <p:nvPicPr>
          <p:cNvPr id="2050" name="Picture 2" descr="https://ars.els-cdn.com/content/image/1-s2.0-S136466131300096X-gr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t="48052" r="12318"/>
          <a:stretch/>
        </p:blipFill>
        <p:spPr bwMode="auto">
          <a:xfrm>
            <a:off x="1823483" y="1988840"/>
            <a:ext cx="5497033" cy="29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0844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0" y="6074712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en-GB" sz="1400" dirty="0"/>
              <a:t>Ferrer-</a:t>
            </a:r>
            <a:r>
              <a:rPr lang="en-GB" sz="1400" dirty="0" err="1"/>
              <a:t>i</a:t>
            </a:r>
            <a:r>
              <a:rPr lang="en-GB" sz="1400" dirty="0"/>
              <a:t>-</a:t>
            </a:r>
            <a:r>
              <a:rPr lang="en-GB" sz="1400" dirty="0" err="1"/>
              <a:t>Cancho</a:t>
            </a:r>
            <a:r>
              <a:rPr lang="pl-PL" sz="1400" dirty="0"/>
              <a:t> </a:t>
            </a:r>
            <a:r>
              <a:rPr lang="en-GB" sz="1400" dirty="0"/>
              <a:t>R</a:t>
            </a:r>
            <a:r>
              <a:rPr lang="en-GB" sz="1400" dirty="0" smtClean="0"/>
              <a:t>, </a:t>
            </a:r>
            <a:r>
              <a:rPr lang="pl-PL" sz="1400" dirty="0" smtClean="0"/>
              <a:t>et al.</a:t>
            </a:r>
            <a:r>
              <a:rPr lang="en-GB" sz="1400" dirty="0" smtClean="0"/>
              <a:t> </a:t>
            </a:r>
            <a:r>
              <a:rPr lang="en-GB" sz="1400" dirty="0"/>
              <a:t>(2007). Spectral methods cluster words of the same class in a syntactic dependency network. </a:t>
            </a:r>
            <a:r>
              <a:rPr lang="en-GB" sz="1400" i="1" dirty="0"/>
              <a:t>International Journal of Bifurcation and Chaos</a:t>
            </a:r>
            <a:r>
              <a:rPr lang="en-GB" sz="1400" dirty="0"/>
              <a:t>, </a:t>
            </a:r>
            <a:r>
              <a:rPr lang="en-GB" sz="1400" i="1" dirty="0"/>
              <a:t>17</a:t>
            </a:r>
            <a:r>
              <a:rPr lang="en-GB" sz="1400" dirty="0"/>
              <a:t>(07), 2453-2463</a:t>
            </a:r>
            <a:r>
              <a:rPr lang="en-GB" sz="1400" dirty="0" smtClean="0"/>
              <a:t>.</a:t>
            </a:r>
            <a:endParaRPr lang="en-GB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14809"/>
            <a:ext cx="5293785" cy="4734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Dependency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6465058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0" y="63178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Piasecki</a:t>
            </a:r>
            <a:r>
              <a:rPr lang="pl-PL" sz="1400" dirty="0"/>
              <a:t> </a:t>
            </a:r>
            <a:r>
              <a:rPr lang="pl-PL" sz="1400" dirty="0" smtClean="0"/>
              <a:t>M, Maziarz M, </a:t>
            </a:r>
            <a:r>
              <a:rPr lang="pl-PL" sz="1400" dirty="0" err="1" smtClean="0"/>
              <a:t>Marcińczuk</a:t>
            </a:r>
            <a:r>
              <a:rPr lang="pl-PL" sz="1400" dirty="0" smtClean="0"/>
              <a:t> M, </a:t>
            </a:r>
            <a:r>
              <a:rPr lang="pl-PL" sz="1400" dirty="0"/>
              <a:t>et </a:t>
            </a:r>
            <a:r>
              <a:rPr lang="pl-PL" sz="1400" dirty="0" smtClean="0"/>
              <a:t>al. (2010) </a:t>
            </a:r>
            <a:r>
              <a:rPr lang="pl-PL" sz="1400" dirty="0" err="1"/>
              <a:t>WordNet</a:t>
            </a:r>
            <a:r>
              <a:rPr lang="pl-PL" sz="1400" dirty="0"/>
              <a:t>, CLARIN-PL </a:t>
            </a:r>
            <a:r>
              <a:rPr lang="pl-PL" sz="1400" dirty="0" err="1"/>
              <a:t>digital</a:t>
            </a:r>
            <a:r>
              <a:rPr lang="pl-PL" sz="1400" dirty="0"/>
              <a:t> </a:t>
            </a:r>
            <a:r>
              <a:rPr lang="pl-PL" sz="1400" dirty="0" err="1"/>
              <a:t>repository</a:t>
            </a:r>
            <a:r>
              <a:rPr lang="pl-PL" sz="1400" dirty="0"/>
              <a:t>, </a:t>
            </a:r>
            <a:r>
              <a:rPr lang="pl-PL" sz="1400" dirty="0">
                <a:hlinkClick r:id="rId2"/>
              </a:rPr>
              <a:t>http://hdl.handle.net/11321/29</a:t>
            </a:r>
            <a:r>
              <a:rPr lang="pl-PL" sz="1400" dirty="0" smtClean="0"/>
              <a:t>.</a:t>
            </a:r>
          </a:p>
          <a:p>
            <a:r>
              <a:rPr lang="en-GB" sz="1400" dirty="0">
                <a:hlinkClick r:id="rId3"/>
              </a:rPr>
              <a:t>http://plwordnet.pwr.wroc.pl</a:t>
            </a:r>
            <a:endParaRPr lang="pl-PL" sz="1400" i="1" dirty="0" smtClean="0">
              <a:hlinkClick r:id="rId4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Semantic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networks</a:t>
            </a:r>
            <a:endParaRPr lang="pl-PL" sz="3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r="22907"/>
          <a:stretch/>
        </p:blipFill>
        <p:spPr>
          <a:xfrm>
            <a:off x="-206695" y="332656"/>
            <a:ext cx="9675239" cy="65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674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0" y="63178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Rybicki J</a:t>
            </a:r>
            <a:r>
              <a:rPr lang="en-GB" sz="1400" dirty="0" smtClean="0"/>
              <a:t> </a:t>
            </a:r>
            <a:r>
              <a:rPr lang="en-GB" sz="1400" dirty="0"/>
              <a:t>(</a:t>
            </a:r>
            <a:r>
              <a:rPr lang="en-GB" sz="1400" dirty="0" smtClean="0"/>
              <a:t>201</a:t>
            </a:r>
            <a:r>
              <a:rPr lang="pl-PL" sz="1400" dirty="0" smtClean="0"/>
              <a:t>7</a:t>
            </a:r>
            <a:r>
              <a:rPr lang="en-GB" sz="1400" dirty="0" smtClean="0"/>
              <a:t>) </a:t>
            </a:r>
            <a:r>
              <a:rPr lang="en-GB" sz="1400" dirty="0" err="1"/>
              <a:t>Drugi</a:t>
            </a:r>
            <a:r>
              <a:rPr lang="en-GB" sz="1400" dirty="0"/>
              <a:t> </a:t>
            </a:r>
            <a:r>
              <a:rPr lang="en-GB" sz="1400" dirty="0" err="1"/>
              <a:t>rzut</a:t>
            </a:r>
            <a:r>
              <a:rPr lang="en-GB" sz="1400" dirty="0"/>
              <a:t> </a:t>
            </a:r>
            <a:r>
              <a:rPr lang="en-GB" sz="1400" dirty="0" err="1"/>
              <a:t>oka</a:t>
            </a:r>
            <a:r>
              <a:rPr lang="en-GB" sz="1400" dirty="0"/>
              <a:t> </a:t>
            </a:r>
            <a:r>
              <a:rPr lang="en-GB" sz="1400" dirty="0" err="1" smtClean="0"/>
              <a:t>na</a:t>
            </a:r>
            <a:r>
              <a:rPr lang="pl-PL" sz="1400" dirty="0" smtClean="0"/>
              <a:t> </a:t>
            </a:r>
            <a:r>
              <a:rPr lang="en-GB" sz="1400" dirty="0" err="1" smtClean="0"/>
              <a:t>stylometryczną</a:t>
            </a:r>
            <a:r>
              <a:rPr lang="en-GB" sz="1400" dirty="0" smtClean="0"/>
              <a:t> </a:t>
            </a:r>
            <a:r>
              <a:rPr lang="en-GB" sz="1400" dirty="0" err="1" smtClean="0"/>
              <a:t>mapę</a:t>
            </a:r>
            <a:r>
              <a:rPr lang="pl-PL" sz="1400" dirty="0" smtClean="0"/>
              <a:t> </a:t>
            </a:r>
            <a:r>
              <a:rPr lang="en-GB" sz="1400" dirty="0" err="1" smtClean="0"/>
              <a:t>literatury</a:t>
            </a:r>
            <a:r>
              <a:rPr lang="en-GB" sz="1400" dirty="0" smtClean="0"/>
              <a:t> </a:t>
            </a:r>
            <a:r>
              <a:rPr lang="en-GB" sz="1400" dirty="0" err="1"/>
              <a:t>polskiej</a:t>
            </a:r>
            <a:r>
              <a:rPr lang="en-GB" sz="1400" dirty="0" smtClean="0"/>
              <a:t>. </a:t>
            </a:r>
            <a:r>
              <a:rPr lang="pl-PL" sz="1400" dirty="0" smtClean="0"/>
              <a:t>Forum Poetyki</a:t>
            </a:r>
            <a:r>
              <a:rPr lang="en-GB" sz="1400" dirty="0" smtClean="0"/>
              <a:t> </a:t>
            </a:r>
            <a:r>
              <a:rPr lang="pl-PL" sz="1400" dirty="0" smtClean="0"/>
              <a:t>10</a:t>
            </a:r>
            <a:r>
              <a:rPr lang="en-GB" sz="1400" dirty="0" smtClean="0"/>
              <a:t>: </a:t>
            </a:r>
            <a:r>
              <a:rPr lang="pl-PL" sz="1400" dirty="0" smtClean="0"/>
              <a:t>6-21</a:t>
            </a:r>
            <a:br>
              <a:rPr lang="pl-PL" sz="1400" dirty="0" smtClean="0"/>
            </a:br>
            <a:r>
              <a:rPr lang="en-GB" sz="1400" dirty="0"/>
              <a:t>Eder, M. (2015). </a:t>
            </a:r>
            <a:r>
              <a:rPr lang="en-GB" sz="1400" i="1" dirty="0"/>
              <a:t>Visualization in stylometry: cluster analysis using networks</a:t>
            </a:r>
            <a:r>
              <a:rPr lang="en-GB" sz="1400" dirty="0"/>
              <a:t>. Digital Scholarship in the Humanities, </a:t>
            </a:r>
            <a:r>
              <a:rPr lang="en-GB" sz="1400" dirty="0" smtClean="0"/>
              <a:t>30</a:t>
            </a:r>
            <a:endParaRPr lang="pl-PL" sz="14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80512" cy="555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Text</a:t>
            </a:r>
            <a:r>
              <a:rPr lang="pl-PL" sz="36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similarity</a:t>
            </a:r>
            <a:r>
              <a:rPr lang="pl-PL" sz="36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networks</a:t>
            </a:r>
            <a:endParaRPr lang="pl-PL" sz="36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63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87278"/>
            <a:ext cx="6517965" cy="543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0" y="65253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Kenna, R. and </a:t>
            </a:r>
            <a:r>
              <a:rPr lang="en-GB" sz="1400" dirty="0" err="1"/>
              <a:t>MacCarron</a:t>
            </a:r>
            <a:r>
              <a:rPr lang="en-GB" sz="1400" dirty="0"/>
              <a:t>, P. (2016) Maths meets myths. Physics World, volume 29 (6): </a:t>
            </a:r>
            <a:r>
              <a:rPr lang="en-GB" sz="1400" dirty="0" smtClean="0"/>
              <a:t>22-27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6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Literary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character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644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Obraz 357"/>
          <p:cNvPicPr/>
          <p:nvPr/>
        </p:nvPicPr>
        <p:blipFill>
          <a:blip r:embed="rId2"/>
          <a:stretch/>
        </p:blipFill>
        <p:spPr>
          <a:xfrm>
            <a:off x="2285858" y="1796220"/>
            <a:ext cx="4408441" cy="3429147"/>
          </a:xfrm>
          <a:prstGeom prst="rect">
            <a:avLst/>
          </a:prstGeom>
          <a:ln w="36000">
            <a:solidFill>
              <a:srgbClr val="008080"/>
            </a:solidFill>
            <a:round/>
          </a:ln>
        </p:spPr>
      </p:pic>
      <p:pic>
        <p:nvPicPr>
          <p:cNvPr id="359" name="Obraz 358"/>
          <p:cNvPicPr/>
          <p:nvPr/>
        </p:nvPicPr>
        <p:blipFill>
          <a:blip r:embed="rId3"/>
          <a:stretch/>
        </p:blipFill>
        <p:spPr>
          <a:xfrm>
            <a:off x="539552" y="980728"/>
            <a:ext cx="8505916" cy="5544616"/>
          </a:xfrm>
          <a:prstGeom prst="rect">
            <a:avLst/>
          </a:prstGeom>
          <a:ln>
            <a:noFill/>
          </a:ln>
        </p:spPr>
      </p:pic>
      <p:pic>
        <p:nvPicPr>
          <p:cNvPr id="362" name="Obraz 361"/>
          <p:cNvPicPr/>
          <p:nvPr/>
        </p:nvPicPr>
        <p:blipFill>
          <a:blip r:embed="rId4"/>
          <a:stretch/>
        </p:blipFill>
        <p:spPr>
          <a:xfrm>
            <a:off x="2285858" y="1469635"/>
            <a:ext cx="4898268" cy="4082318"/>
          </a:xfrm>
          <a:prstGeom prst="rect">
            <a:avLst/>
          </a:prstGeom>
          <a:ln w="36000">
            <a:solidFill>
              <a:srgbClr val="808080"/>
            </a:solidFill>
            <a:round/>
          </a:ln>
        </p:spPr>
      </p:pic>
      <p:sp>
        <p:nvSpPr>
          <p:cNvPr id="7" name="pole tekstowe 6"/>
          <p:cNvSpPr txBox="1"/>
          <p:nvPr/>
        </p:nvSpPr>
        <p:spPr>
          <a:xfrm>
            <a:off x="0" y="6505599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Moretti F. 'Network Theory, Plot Analysis'. Web: (http://litlab.stanford.edu/LiteraryLabPamphlet2A.Text.pdf) 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Literary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character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8361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Obraz 362"/>
          <p:cNvPicPr/>
          <p:nvPr/>
        </p:nvPicPr>
        <p:blipFill>
          <a:blip r:embed="rId2"/>
          <a:stretch/>
        </p:blipFill>
        <p:spPr>
          <a:xfrm>
            <a:off x="1475656" y="1356023"/>
            <a:ext cx="6549964" cy="4521249"/>
          </a:xfrm>
          <a:prstGeom prst="rect">
            <a:avLst/>
          </a:prstGeom>
          <a:ln>
            <a:noFill/>
          </a:ln>
        </p:spPr>
      </p:pic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Moretti F. 'Network Theory, Plot Analysis'. Web: (http://litlab.stanford.edu/LiteraryLabPamphlet2A.Text.pdf) </a:t>
            </a:r>
          </a:p>
        </p:txBody>
      </p:sp>
      <p:sp>
        <p:nvSpPr>
          <p:cNvPr id="6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Literary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character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41969326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Obraz 365"/>
          <p:cNvPicPr/>
          <p:nvPr/>
        </p:nvPicPr>
        <p:blipFill rotWithShape="1">
          <a:blip r:embed="rId3"/>
          <a:srcRect l="2137" t="1625" r="2200" b="1563"/>
          <a:stretch/>
        </p:blipFill>
        <p:spPr>
          <a:xfrm>
            <a:off x="2094977" y="692696"/>
            <a:ext cx="4997303" cy="5528931"/>
          </a:xfrm>
          <a:prstGeom prst="rect">
            <a:avLst/>
          </a:prstGeom>
          <a:ln w="36000">
            <a:noFill/>
            <a:round/>
          </a:ln>
        </p:spPr>
      </p:pic>
      <p:sp>
        <p:nvSpPr>
          <p:cNvPr id="367" name="CustomShape 1"/>
          <p:cNvSpPr/>
          <p:nvPr/>
        </p:nvSpPr>
        <p:spPr>
          <a:xfrm>
            <a:off x="-87842" y="-375900"/>
            <a:ext cx="7021503" cy="231157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ole tekstowe 5"/>
          <p:cNvSpPr txBox="1"/>
          <p:nvPr/>
        </p:nvSpPr>
        <p:spPr>
          <a:xfrm>
            <a:off x="0" y="63178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Elson, </a:t>
            </a:r>
            <a:r>
              <a:rPr lang="en-GB" sz="1400" dirty="0" smtClean="0"/>
              <a:t>DK, </a:t>
            </a:r>
            <a:r>
              <a:rPr lang="en-GB" sz="1400" dirty="0"/>
              <a:t>Dames, </a:t>
            </a:r>
            <a:r>
              <a:rPr lang="en-GB" sz="1400" dirty="0" smtClean="0"/>
              <a:t>N, </a:t>
            </a:r>
            <a:r>
              <a:rPr lang="en-GB" sz="1400" dirty="0"/>
              <a:t>&amp; McKeown, </a:t>
            </a:r>
            <a:r>
              <a:rPr lang="en-GB" sz="1400" dirty="0" smtClean="0"/>
              <a:t>KR </a:t>
            </a:r>
            <a:r>
              <a:rPr lang="en-GB" sz="1400" dirty="0"/>
              <a:t>(</a:t>
            </a:r>
            <a:r>
              <a:rPr lang="en-GB" sz="1400" dirty="0" smtClean="0"/>
              <a:t>2010). </a:t>
            </a:r>
            <a:r>
              <a:rPr lang="en-GB" sz="1400" dirty="0"/>
              <a:t>Extracting social networks from literary fiction. In </a:t>
            </a:r>
            <a:r>
              <a:rPr lang="en-GB" sz="1400" i="1" dirty="0"/>
              <a:t>Proceedings of the 48th annual meeting of the association for computational linguistics</a:t>
            </a:r>
            <a:r>
              <a:rPr lang="en-GB" sz="1400" dirty="0"/>
              <a:t> (pp. 138-147). Association for Computational Linguistics.</a:t>
            </a:r>
          </a:p>
        </p:txBody>
      </p:sp>
      <p:sp>
        <p:nvSpPr>
          <p:cNvPr id="7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Conversational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42257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Obraz 369"/>
          <p:cNvPicPr/>
          <p:nvPr/>
        </p:nvPicPr>
        <p:blipFill>
          <a:blip r:embed="rId2"/>
          <a:stretch/>
        </p:blipFill>
        <p:spPr>
          <a:xfrm>
            <a:off x="2094826" y="1411040"/>
            <a:ext cx="5173877" cy="4682256"/>
          </a:xfrm>
          <a:prstGeom prst="rect">
            <a:avLst/>
          </a:prstGeom>
          <a:ln>
            <a:noFill/>
          </a:ln>
        </p:spPr>
      </p:pic>
      <p:sp>
        <p:nvSpPr>
          <p:cNvPr id="6" name="pole tekstowe 5"/>
          <p:cNvSpPr txBox="1"/>
          <p:nvPr/>
        </p:nvSpPr>
        <p:spPr>
          <a:xfrm>
            <a:off x="0" y="63178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Elson, </a:t>
            </a:r>
            <a:r>
              <a:rPr lang="en-GB" sz="1400" dirty="0" smtClean="0"/>
              <a:t>DK, </a:t>
            </a:r>
            <a:r>
              <a:rPr lang="en-GB" sz="1400" dirty="0"/>
              <a:t>Dames, </a:t>
            </a:r>
            <a:r>
              <a:rPr lang="en-GB" sz="1400" dirty="0" smtClean="0"/>
              <a:t>N, </a:t>
            </a:r>
            <a:r>
              <a:rPr lang="en-GB" sz="1400" dirty="0"/>
              <a:t>&amp; McKeown, </a:t>
            </a:r>
            <a:r>
              <a:rPr lang="en-GB" sz="1400" dirty="0" smtClean="0"/>
              <a:t>KR </a:t>
            </a:r>
            <a:r>
              <a:rPr lang="en-GB" sz="1400" dirty="0"/>
              <a:t>(</a:t>
            </a:r>
            <a:r>
              <a:rPr lang="en-GB" sz="1400" dirty="0" smtClean="0"/>
              <a:t>2010). </a:t>
            </a:r>
            <a:r>
              <a:rPr lang="en-GB" sz="1400" dirty="0"/>
              <a:t>Extracting social networks from literary fiction. In </a:t>
            </a:r>
            <a:r>
              <a:rPr lang="en-GB" sz="1400" i="1" dirty="0"/>
              <a:t>Proceedings of the 48th annual meeting of the association for computational linguistics</a:t>
            </a:r>
            <a:r>
              <a:rPr lang="en-GB" sz="1400" dirty="0"/>
              <a:t> (pp. 138-147). Association for Computational Linguistics.</a:t>
            </a:r>
          </a:p>
        </p:txBody>
      </p:sp>
      <p:sp>
        <p:nvSpPr>
          <p:cNvPr id="7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Conversational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pl-PL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4197810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Obraz 52"/>
          <p:cNvPicPr/>
          <p:nvPr/>
        </p:nvPicPr>
        <p:blipFill>
          <a:blip r:embed="rId2"/>
          <a:stretch/>
        </p:blipFill>
        <p:spPr>
          <a:xfrm>
            <a:off x="2351168" y="500329"/>
            <a:ext cx="6666216" cy="6342616"/>
          </a:xfrm>
          <a:prstGeom prst="rect">
            <a:avLst/>
          </a:prstGeom>
          <a:ln>
            <a:noFill/>
          </a:ln>
        </p:spPr>
      </p:pic>
      <p:pic>
        <p:nvPicPr>
          <p:cNvPr id="382" name="Obraz 56"/>
          <p:cNvPicPr/>
          <p:nvPr/>
        </p:nvPicPr>
        <p:blipFill>
          <a:blip r:embed="rId3"/>
          <a:stretch/>
        </p:blipFill>
        <p:spPr>
          <a:xfrm>
            <a:off x="195931" y="3652205"/>
            <a:ext cx="2952023" cy="2867747"/>
          </a:xfrm>
          <a:prstGeom prst="rect">
            <a:avLst/>
          </a:prstGeom>
          <a:ln>
            <a:noFill/>
          </a:ln>
        </p:spPr>
      </p:pic>
      <p:sp>
        <p:nvSpPr>
          <p:cNvPr id="6" name="TextShape 1"/>
          <p:cNvSpPr txBox="1"/>
          <p:nvPr/>
        </p:nvSpPr>
        <p:spPr>
          <a:xfrm>
            <a:off x="456192" y="273352"/>
            <a:ext cx="8226804" cy="1143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Sociograms</a:t>
            </a:r>
            <a: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of L2</a:t>
            </a:r>
            <a:br>
              <a:rPr lang="pl-PL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pl-PL" sz="3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learners</a:t>
            </a:r>
            <a:endParaRPr lang="pl-PL" sz="3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43350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Obraz 9"/>
          <p:cNvPicPr/>
          <p:nvPr/>
        </p:nvPicPr>
        <p:blipFill>
          <a:blip r:embed="rId3"/>
          <a:stretch/>
        </p:blipFill>
        <p:spPr>
          <a:xfrm>
            <a:off x="1525320" y="1151214"/>
            <a:ext cx="5823714" cy="4702504"/>
          </a:xfrm>
          <a:prstGeom prst="rect">
            <a:avLst/>
          </a:prstGeom>
          <a:ln w="9360">
            <a:noFill/>
          </a:ln>
        </p:spPr>
      </p:pic>
    </p:spTree>
    <p:extLst>
      <p:ext uri="{BB962C8B-B14F-4D97-AF65-F5344CB8AC3E}">
        <p14:creationId xmlns:p14="http://schemas.microsoft.com/office/powerpoint/2010/main" val="26210771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 </a:t>
            </a:r>
            <a:r>
              <a:rPr lang="pl-PL" dirty="0" err="1" smtClean="0"/>
              <a:t>Sociologist’s</a:t>
            </a:r>
            <a:r>
              <a:rPr lang="pl-PL" dirty="0"/>
              <a:t/>
            </a:r>
            <a:br>
              <a:rPr lang="pl-PL" dirty="0"/>
            </a:br>
            <a:r>
              <a:rPr lang="pl-PL" dirty="0" err="1" smtClean="0"/>
              <a:t>viewpoint</a:t>
            </a:r>
            <a:endParaRPr lang="en-GB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86888" y="2728295"/>
            <a:ext cx="434966" cy="435012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1671942" y="2411507"/>
            <a:ext cx="247852" cy="247878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3"/>
          <p:cNvSpPr/>
          <p:nvPr/>
        </p:nvSpPr>
        <p:spPr>
          <a:xfrm>
            <a:off x="2759357" y="3566640"/>
            <a:ext cx="938835" cy="938933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4"/>
          <p:cNvSpPr/>
          <p:nvPr/>
        </p:nvSpPr>
        <p:spPr>
          <a:xfrm>
            <a:off x="2985331" y="2519607"/>
            <a:ext cx="573097" cy="573157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5"/>
          <p:cNvSpPr/>
          <p:nvPr/>
        </p:nvSpPr>
        <p:spPr>
          <a:xfrm>
            <a:off x="3952902" y="1897461"/>
            <a:ext cx="365737" cy="365776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6"/>
          <p:cNvSpPr/>
          <p:nvPr/>
        </p:nvSpPr>
        <p:spPr>
          <a:xfrm>
            <a:off x="4713440" y="3111380"/>
            <a:ext cx="662246" cy="662642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Line 7"/>
          <p:cNvSpPr/>
          <p:nvPr/>
        </p:nvSpPr>
        <p:spPr>
          <a:xfrm flipH="1">
            <a:off x="3212937" y="2866767"/>
            <a:ext cx="48983" cy="699873"/>
          </a:xfrm>
          <a:prstGeom prst="line">
            <a:avLst/>
          </a:prstGeom>
          <a:ln w="28440">
            <a:solidFill>
              <a:srgbClr val="33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Line 8"/>
          <p:cNvSpPr/>
          <p:nvPr/>
        </p:nvSpPr>
        <p:spPr>
          <a:xfrm>
            <a:off x="704371" y="2964416"/>
            <a:ext cx="2073600" cy="939260"/>
          </a:xfrm>
          <a:prstGeom prst="line">
            <a:avLst/>
          </a:prstGeom>
          <a:ln w="28440">
            <a:solidFill>
              <a:srgbClr val="33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Line 9"/>
          <p:cNvSpPr/>
          <p:nvPr/>
        </p:nvSpPr>
        <p:spPr>
          <a:xfrm flipH="1">
            <a:off x="879729" y="2559777"/>
            <a:ext cx="881362" cy="252124"/>
          </a:xfrm>
          <a:prstGeom prst="line">
            <a:avLst/>
          </a:prstGeom>
          <a:ln w="28440">
            <a:solidFill>
              <a:srgbClr val="33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Line 10"/>
          <p:cNvSpPr/>
          <p:nvPr/>
        </p:nvSpPr>
        <p:spPr>
          <a:xfrm flipH="1" flipV="1">
            <a:off x="1883547" y="2549653"/>
            <a:ext cx="1108968" cy="203136"/>
          </a:xfrm>
          <a:prstGeom prst="line">
            <a:avLst/>
          </a:prstGeom>
          <a:ln w="28440">
            <a:solidFill>
              <a:srgbClr val="33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11"/>
          <p:cNvSpPr/>
          <p:nvPr/>
        </p:nvSpPr>
        <p:spPr>
          <a:xfrm flipH="1">
            <a:off x="3464708" y="2134889"/>
            <a:ext cx="590405" cy="458199"/>
          </a:xfrm>
          <a:prstGeom prst="line">
            <a:avLst/>
          </a:prstGeom>
          <a:ln w="28440">
            <a:solidFill>
              <a:srgbClr val="33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Line 12"/>
          <p:cNvSpPr/>
          <p:nvPr/>
        </p:nvSpPr>
        <p:spPr>
          <a:xfrm flipH="1" flipV="1">
            <a:off x="913037" y="2967356"/>
            <a:ext cx="3801709" cy="463751"/>
          </a:xfrm>
          <a:prstGeom prst="line">
            <a:avLst/>
          </a:prstGeom>
          <a:ln w="28440">
            <a:solidFill>
              <a:srgbClr val="33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Line 13"/>
          <p:cNvSpPr/>
          <p:nvPr/>
        </p:nvSpPr>
        <p:spPr>
          <a:xfrm flipH="1" flipV="1">
            <a:off x="3455891" y="2860889"/>
            <a:ext cx="1281713" cy="449382"/>
          </a:xfrm>
          <a:prstGeom prst="line">
            <a:avLst/>
          </a:prstGeom>
          <a:ln w="28440">
            <a:solidFill>
              <a:srgbClr val="33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14"/>
          <p:cNvSpPr/>
          <p:nvPr/>
        </p:nvSpPr>
        <p:spPr>
          <a:xfrm>
            <a:off x="1575610" y="4301131"/>
            <a:ext cx="434966" cy="434685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Line 15"/>
          <p:cNvSpPr/>
          <p:nvPr/>
        </p:nvSpPr>
        <p:spPr>
          <a:xfrm flipH="1">
            <a:off x="1896609" y="3072516"/>
            <a:ext cx="1265712" cy="1254415"/>
          </a:xfrm>
          <a:prstGeom prst="line">
            <a:avLst/>
          </a:prstGeom>
          <a:ln w="28440">
            <a:solidFill>
              <a:srgbClr val="33333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Line 16"/>
          <p:cNvSpPr/>
          <p:nvPr/>
        </p:nvSpPr>
        <p:spPr>
          <a:xfrm flipH="1" flipV="1">
            <a:off x="3455891" y="2861869"/>
            <a:ext cx="1310450" cy="460812"/>
          </a:xfrm>
          <a:prstGeom prst="line">
            <a:avLst/>
          </a:prstGeom>
          <a:ln w="50760">
            <a:solidFill>
              <a:srgbClr val="FF0000"/>
            </a:solidFill>
            <a:miter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Line 17"/>
          <p:cNvSpPr/>
          <p:nvPr/>
        </p:nvSpPr>
        <p:spPr>
          <a:xfrm flipH="1" flipV="1">
            <a:off x="892791" y="2961477"/>
            <a:ext cx="3821628" cy="469303"/>
          </a:xfrm>
          <a:prstGeom prst="line">
            <a:avLst/>
          </a:prstGeom>
          <a:ln w="50760">
            <a:solidFill>
              <a:srgbClr val="FF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Line 18"/>
          <p:cNvSpPr/>
          <p:nvPr/>
        </p:nvSpPr>
        <p:spPr>
          <a:xfrm>
            <a:off x="701432" y="2961803"/>
            <a:ext cx="2093846" cy="950364"/>
          </a:xfrm>
          <a:prstGeom prst="line">
            <a:avLst/>
          </a:prstGeom>
          <a:ln w="50760">
            <a:solidFill>
              <a:srgbClr val="FF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TextShape 19"/>
          <p:cNvSpPr txBox="1"/>
          <p:nvPr/>
        </p:nvSpPr>
        <p:spPr>
          <a:xfrm>
            <a:off x="5548431" y="1633254"/>
            <a:ext cx="2612409" cy="4324971"/>
          </a:xfrm>
          <a:prstGeom prst="rect">
            <a:avLst/>
          </a:prstGeom>
          <a:noFill/>
          <a:ln>
            <a:noFill/>
          </a:ln>
        </p:spPr>
        <p:txBody>
          <a:bodyPr lIns="81639" tIns="40820" rIns="81639" bIns="40820"/>
          <a:lstStyle/>
          <a:p>
            <a:r>
              <a:rPr lang="pl-PL" sz="1700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 = individual components</a:t>
            </a:r>
            <a:r>
              <a:rPr lang="pl-PL" sz="1700" spc="-1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 network e.g. people, world, characters, etc.</a:t>
            </a:r>
            <a:endParaRPr lang="pl-PL" sz="17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17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l-PL" sz="1700" spc="-1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Edge = direct link</a:t>
            </a:r>
            <a:r>
              <a:rPr lang="pl-PL" sz="1700" spc="-1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between components (referred to social networking as a relationship between two people); dependencies and relationships between words</a:t>
            </a:r>
            <a:endParaRPr lang="pl-PL" sz="17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17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4722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 1"/>
          <p:cNvSpPr/>
          <p:nvPr/>
        </p:nvSpPr>
        <p:spPr>
          <a:xfrm>
            <a:off x="1877996" y="1092429"/>
            <a:ext cx="327" cy="3065984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Line 2"/>
          <p:cNvSpPr/>
          <p:nvPr/>
        </p:nvSpPr>
        <p:spPr>
          <a:xfrm>
            <a:off x="2262020" y="1095694"/>
            <a:ext cx="327" cy="3062719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Line 3"/>
          <p:cNvSpPr/>
          <p:nvPr/>
        </p:nvSpPr>
        <p:spPr>
          <a:xfrm>
            <a:off x="1494298" y="1095694"/>
            <a:ext cx="327" cy="3062719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Line 4"/>
          <p:cNvSpPr/>
          <p:nvPr/>
        </p:nvSpPr>
        <p:spPr>
          <a:xfrm>
            <a:off x="2646044" y="1092429"/>
            <a:ext cx="327" cy="3065984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5"/>
          <p:cNvSpPr/>
          <p:nvPr/>
        </p:nvSpPr>
        <p:spPr>
          <a:xfrm>
            <a:off x="3414092" y="1092429"/>
            <a:ext cx="327" cy="3065984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Line 6"/>
          <p:cNvSpPr/>
          <p:nvPr/>
        </p:nvSpPr>
        <p:spPr>
          <a:xfrm>
            <a:off x="3030068" y="1095694"/>
            <a:ext cx="327" cy="3062719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Line 7"/>
          <p:cNvSpPr/>
          <p:nvPr/>
        </p:nvSpPr>
        <p:spPr>
          <a:xfrm>
            <a:off x="295855" y="2628360"/>
            <a:ext cx="3117911" cy="327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Line 8"/>
          <p:cNvSpPr/>
          <p:nvPr/>
        </p:nvSpPr>
        <p:spPr>
          <a:xfrm>
            <a:off x="347777" y="2244295"/>
            <a:ext cx="3066316" cy="327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Line 9"/>
          <p:cNvSpPr/>
          <p:nvPr/>
        </p:nvSpPr>
        <p:spPr>
          <a:xfrm>
            <a:off x="347777" y="1860231"/>
            <a:ext cx="3066316" cy="327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Line 10"/>
          <p:cNvSpPr/>
          <p:nvPr/>
        </p:nvSpPr>
        <p:spPr>
          <a:xfrm>
            <a:off x="295855" y="1476493"/>
            <a:ext cx="3117911" cy="327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Line 11"/>
          <p:cNvSpPr/>
          <p:nvPr/>
        </p:nvSpPr>
        <p:spPr>
          <a:xfrm>
            <a:off x="295855" y="1092428"/>
            <a:ext cx="3117911" cy="327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Line 12"/>
          <p:cNvSpPr/>
          <p:nvPr/>
        </p:nvSpPr>
        <p:spPr>
          <a:xfrm>
            <a:off x="710575" y="1083610"/>
            <a:ext cx="327" cy="3074476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Line 13"/>
          <p:cNvSpPr/>
          <p:nvPr/>
        </p:nvSpPr>
        <p:spPr>
          <a:xfrm>
            <a:off x="1094599" y="1087203"/>
            <a:ext cx="327" cy="3071210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Line 14"/>
          <p:cNvSpPr/>
          <p:nvPr/>
        </p:nvSpPr>
        <p:spPr>
          <a:xfrm>
            <a:off x="326551" y="1087203"/>
            <a:ext cx="327" cy="3071210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Line 15"/>
          <p:cNvSpPr/>
          <p:nvPr/>
        </p:nvSpPr>
        <p:spPr>
          <a:xfrm>
            <a:off x="295855" y="4147309"/>
            <a:ext cx="3117911" cy="327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Line 16"/>
          <p:cNvSpPr/>
          <p:nvPr/>
        </p:nvSpPr>
        <p:spPr>
          <a:xfrm>
            <a:off x="347777" y="3763244"/>
            <a:ext cx="3066316" cy="327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Line 17"/>
          <p:cNvSpPr/>
          <p:nvPr/>
        </p:nvSpPr>
        <p:spPr>
          <a:xfrm>
            <a:off x="347777" y="3379180"/>
            <a:ext cx="3066316" cy="327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Line 18"/>
          <p:cNvSpPr/>
          <p:nvPr/>
        </p:nvSpPr>
        <p:spPr>
          <a:xfrm>
            <a:off x="295855" y="2995442"/>
            <a:ext cx="3117911" cy="327"/>
          </a:xfrm>
          <a:prstGeom prst="line">
            <a:avLst/>
          </a:prstGeom>
          <a:ln w="414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9"/>
          <p:cNvSpPr/>
          <p:nvPr/>
        </p:nvSpPr>
        <p:spPr>
          <a:xfrm>
            <a:off x="1768275" y="2504584"/>
            <a:ext cx="238056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0"/>
          <p:cNvSpPr/>
          <p:nvPr/>
        </p:nvSpPr>
        <p:spPr>
          <a:xfrm>
            <a:off x="1768275" y="2120846"/>
            <a:ext cx="238056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21"/>
          <p:cNvSpPr/>
          <p:nvPr/>
        </p:nvSpPr>
        <p:spPr>
          <a:xfrm>
            <a:off x="1768275" y="3282184"/>
            <a:ext cx="238056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22"/>
          <p:cNvSpPr/>
          <p:nvPr/>
        </p:nvSpPr>
        <p:spPr>
          <a:xfrm>
            <a:off x="1768275" y="2898120"/>
            <a:ext cx="238056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23"/>
          <p:cNvSpPr/>
          <p:nvPr/>
        </p:nvSpPr>
        <p:spPr>
          <a:xfrm>
            <a:off x="1768275" y="1726984"/>
            <a:ext cx="238056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24"/>
          <p:cNvSpPr/>
          <p:nvPr/>
        </p:nvSpPr>
        <p:spPr>
          <a:xfrm>
            <a:off x="1768275" y="1343246"/>
            <a:ext cx="238056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25"/>
          <p:cNvSpPr/>
          <p:nvPr/>
        </p:nvSpPr>
        <p:spPr>
          <a:xfrm>
            <a:off x="1768275" y="4008183"/>
            <a:ext cx="238056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26"/>
          <p:cNvSpPr/>
          <p:nvPr/>
        </p:nvSpPr>
        <p:spPr>
          <a:xfrm>
            <a:off x="1768275" y="3624119"/>
            <a:ext cx="238056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27"/>
          <p:cNvSpPr/>
          <p:nvPr/>
        </p:nvSpPr>
        <p:spPr>
          <a:xfrm>
            <a:off x="1768275" y="980083"/>
            <a:ext cx="238056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28"/>
          <p:cNvSpPr/>
          <p:nvPr/>
        </p:nvSpPr>
        <p:spPr>
          <a:xfrm>
            <a:off x="2162095" y="25045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9"/>
          <p:cNvSpPr/>
          <p:nvPr/>
        </p:nvSpPr>
        <p:spPr>
          <a:xfrm>
            <a:off x="2162095" y="21208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30"/>
          <p:cNvSpPr/>
          <p:nvPr/>
        </p:nvSpPr>
        <p:spPr>
          <a:xfrm>
            <a:off x="2162095" y="3282184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31"/>
          <p:cNvSpPr/>
          <p:nvPr/>
        </p:nvSpPr>
        <p:spPr>
          <a:xfrm>
            <a:off x="2162095" y="2898120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2"/>
          <p:cNvSpPr/>
          <p:nvPr/>
        </p:nvSpPr>
        <p:spPr>
          <a:xfrm>
            <a:off x="2162095" y="17269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33"/>
          <p:cNvSpPr/>
          <p:nvPr/>
        </p:nvSpPr>
        <p:spPr>
          <a:xfrm>
            <a:off x="2162095" y="13432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4"/>
          <p:cNvSpPr/>
          <p:nvPr/>
        </p:nvSpPr>
        <p:spPr>
          <a:xfrm>
            <a:off x="2162095" y="40081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35"/>
          <p:cNvSpPr/>
          <p:nvPr/>
        </p:nvSpPr>
        <p:spPr>
          <a:xfrm>
            <a:off x="2162095" y="3624119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36"/>
          <p:cNvSpPr/>
          <p:nvPr/>
        </p:nvSpPr>
        <p:spPr>
          <a:xfrm>
            <a:off x="2162095" y="9800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7"/>
          <p:cNvSpPr/>
          <p:nvPr/>
        </p:nvSpPr>
        <p:spPr>
          <a:xfrm>
            <a:off x="1353881" y="25045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38"/>
          <p:cNvSpPr/>
          <p:nvPr/>
        </p:nvSpPr>
        <p:spPr>
          <a:xfrm>
            <a:off x="1353881" y="21208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9"/>
          <p:cNvSpPr/>
          <p:nvPr/>
        </p:nvSpPr>
        <p:spPr>
          <a:xfrm>
            <a:off x="1353881" y="3282184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40"/>
          <p:cNvSpPr/>
          <p:nvPr/>
        </p:nvSpPr>
        <p:spPr>
          <a:xfrm>
            <a:off x="1353881" y="2898120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41"/>
          <p:cNvSpPr/>
          <p:nvPr/>
        </p:nvSpPr>
        <p:spPr>
          <a:xfrm>
            <a:off x="1353881" y="17269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42"/>
          <p:cNvSpPr/>
          <p:nvPr/>
        </p:nvSpPr>
        <p:spPr>
          <a:xfrm>
            <a:off x="1353881" y="13432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43"/>
          <p:cNvSpPr/>
          <p:nvPr/>
        </p:nvSpPr>
        <p:spPr>
          <a:xfrm>
            <a:off x="1353881" y="40081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44"/>
          <p:cNvSpPr/>
          <p:nvPr/>
        </p:nvSpPr>
        <p:spPr>
          <a:xfrm>
            <a:off x="1353881" y="3624119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45"/>
          <p:cNvSpPr/>
          <p:nvPr/>
        </p:nvSpPr>
        <p:spPr>
          <a:xfrm>
            <a:off x="1353881" y="9800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46"/>
          <p:cNvSpPr/>
          <p:nvPr/>
        </p:nvSpPr>
        <p:spPr>
          <a:xfrm>
            <a:off x="969857" y="2504584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47"/>
          <p:cNvSpPr/>
          <p:nvPr/>
        </p:nvSpPr>
        <p:spPr>
          <a:xfrm>
            <a:off x="969857" y="2120846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48"/>
          <p:cNvSpPr/>
          <p:nvPr/>
        </p:nvSpPr>
        <p:spPr>
          <a:xfrm>
            <a:off x="969857" y="3282184"/>
            <a:ext cx="237729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49"/>
          <p:cNvSpPr/>
          <p:nvPr/>
        </p:nvSpPr>
        <p:spPr>
          <a:xfrm>
            <a:off x="969857" y="2898120"/>
            <a:ext cx="237729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50"/>
          <p:cNvSpPr/>
          <p:nvPr/>
        </p:nvSpPr>
        <p:spPr>
          <a:xfrm>
            <a:off x="969857" y="1726984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51"/>
          <p:cNvSpPr/>
          <p:nvPr/>
        </p:nvSpPr>
        <p:spPr>
          <a:xfrm>
            <a:off x="969857" y="1343246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2"/>
          <p:cNvSpPr/>
          <p:nvPr/>
        </p:nvSpPr>
        <p:spPr>
          <a:xfrm>
            <a:off x="969857" y="4008183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53"/>
          <p:cNvSpPr/>
          <p:nvPr/>
        </p:nvSpPr>
        <p:spPr>
          <a:xfrm>
            <a:off x="969857" y="3624119"/>
            <a:ext cx="237729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54"/>
          <p:cNvSpPr/>
          <p:nvPr/>
        </p:nvSpPr>
        <p:spPr>
          <a:xfrm>
            <a:off x="969857" y="980083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55"/>
          <p:cNvSpPr/>
          <p:nvPr/>
        </p:nvSpPr>
        <p:spPr>
          <a:xfrm>
            <a:off x="576363" y="2504584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56"/>
          <p:cNvSpPr/>
          <p:nvPr/>
        </p:nvSpPr>
        <p:spPr>
          <a:xfrm>
            <a:off x="576363" y="2120846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57"/>
          <p:cNvSpPr/>
          <p:nvPr/>
        </p:nvSpPr>
        <p:spPr>
          <a:xfrm>
            <a:off x="576363" y="3282184"/>
            <a:ext cx="237729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58"/>
          <p:cNvSpPr/>
          <p:nvPr/>
        </p:nvSpPr>
        <p:spPr>
          <a:xfrm>
            <a:off x="576363" y="2898120"/>
            <a:ext cx="237729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59"/>
          <p:cNvSpPr/>
          <p:nvPr/>
        </p:nvSpPr>
        <p:spPr>
          <a:xfrm>
            <a:off x="576363" y="1726984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60"/>
          <p:cNvSpPr/>
          <p:nvPr/>
        </p:nvSpPr>
        <p:spPr>
          <a:xfrm>
            <a:off x="576363" y="1343246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61"/>
          <p:cNvSpPr/>
          <p:nvPr/>
        </p:nvSpPr>
        <p:spPr>
          <a:xfrm>
            <a:off x="576363" y="4008183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62"/>
          <p:cNvSpPr/>
          <p:nvPr/>
        </p:nvSpPr>
        <p:spPr>
          <a:xfrm>
            <a:off x="576363" y="3624119"/>
            <a:ext cx="237729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63"/>
          <p:cNvSpPr/>
          <p:nvPr/>
        </p:nvSpPr>
        <p:spPr>
          <a:xfrm>
            <a:off x="576363" y="980083"/>
            <a:ext cx="237729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64"/>
          <p:cNvSpPr/>
          <p:nvPr/>
        </p:nvSpPr>
        <p:spPr>
          <a:xfrm>
            <a:off x="213564" y="25045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65"/>
          <p:cNvSpPr/>
          <p:nvPr/>
        </p:nvSpPr>
        <p:spPr>
          <a:xfrm>
            <a:off x="213564" y="21208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66"/>
          <p:cNvSpPr/>
          <p:nvPr/>
        </p:nvSpPr>
        <p:spPr>
          <a:xfrm>
            <a:off x="213564" y="3282184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67"/>
          <p:cNvSpPr/>
          <p:nvPr/>
        </p:nvSpPr>
        <p:spPr>
          <a:xfrm>
            <a:off x="213564" y="2898120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68"/>
          <p:cNvSpPr/>
          <p:nvPr/>
        </p:nvSpPr>
        <p:spPr>
          <a:xfrm>
            <a:off x="213564" y="17269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69"/>
          <p:cNvSpPr/>
          <p:nvPr/>
        </p:nvSpPr>
        <p:spPr>
          <a:xfrm>
            <a:off x="213564" y="13432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70"/>
          <p:cNvSpPr/>
          <p:nvPr/>
        </p:nvSpPr>
        <p:spPr>
          <a:xfrm>
            <a:off x="213564" y="40081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71"/>
          <p:cNvSpPr/>
          <p:nvPr/>
        </p:nvSpPr>
        <p:spPr>
          <a:xfrm>
            <a:off x="213564" y="3624119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72"/>
          <p:cNvSpPr/>
          <p:nvPr/>
        </p:nvSpPr>
        <p:spPr>
          <a:xfrm>
            <a:off x="213564" y="9800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73"/>
          <p:cNvSpPr/>
          <p:nvPr/>
        </p:nvSpPr>
        <p:spPr>
          <a:xfrm>
            <a:off x="2546446" y="25045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74"/>
          <p:cNvSpPr/>
          <p:nvPr/>
        </p:nvSpPr>
        <p:spPr>
          <a:xfrm>
            <a:off x="2546446" y="21208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75"/>
          <p:cNvSpPr/>
          <p:nvPr/>
        </p:nvSpPr>
        <p:spPr>
          <a:xfrm>
            <a:off x="2546446" y="3282184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76"/>
          <p:cNvSpPr/>
          <p:nvPr/>
        </p:nvSpPr>
        <p:spPr>
          <a:xfrm>
            <a:off x="2546446" y="2898120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77"/>
          <p:cNvSpPr/>
          <p:nvPr/>
        </p:nvSpPr>
        <p:spPr>
          <a:xfrm>
            <a:off x="2546446" y="17269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78"/>
          <p:cNvSpPr/>
          <p:nvPr/>
        </p:nvSpPr>
        <p:spPr>
          <a:xfrm>
            <a:off x="2546446" y="13432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79"/>
          <p:cNvSpPr/>
          <p:nvPr/>
        </p:nvSpPr>
        <p:spPr>
          <a:xfrm>
            <a:off x="2546446" y="40081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80"/>
          <p:cNvSpPr/>
          <p:nvPr/>
        </p:nvSpPr>
        <p:spPr>
          <a:xfrm>
            <a:off x="2546446" y="3624119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81"/>
          <p:cNvSpPr/>
          <p:nvPr/>
        </p:nvSpPr>
        <p:spPr>
          <a:xfrm>
            <a:off x="2546446" y="9800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82"/>
          <p:cNvSpPr/>
          <p:nvPr/>
        </p:nvSpPr>
        <p:spPr>
          <a:xfrm>
            <a:off x="2908918" y="25045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83"/>
          <p:cNvSpPr/>
          <p:nvPr/>
        </p:nvSpPr>
        <p:spPr>
          <a:xfrm>
            <a:off x="2908918" y="21208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84"/>
          <p:cNvSpPr/>
          <p:nvPr/>
        </p:nvSpPr>
        <p:spPr>
          <a:xfrm>
            <a:off x="2908918" y="3282184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85"/>
          <p:cNvSpPr/>
          <p:nvPr/>
        </p:nvSpPr>
        <p:spPr>
          <a:xfrm>
            <a:off x="2908918" y="2898120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86"/>
          <p:cNvSpPr/>
          <p:nvPr/>
        </p:nvSpPr>
        <p:spPr>
          <a:xfrm>
            <a:off x="2908918" y="17269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87"/>
          <p:cNvSpPr/>
          <p:nvPr/>
        </p:nvSpPr>
        <p:spPr>
          <a:xfrm>
            <a:off x="2908918" y="13432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88"/>
          <p:cNvSpPr/>
          <p:nvPr/>
        </p:nvSpPr>
        <p:spPr>
          <a:xfrm>
            <a:off x="2908918" y="40081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89"/>
          <p:cNvSpPr/>
          <p:nvPr/>
        </p:nvSpPr>
        <p:spPr>
          <a:xfrm>
            <a:off x="2908918" y="3624119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90"/>
          <p:cNvSpPr/>
          <p:nvPr/>
        </p:nvSpPr>
        <p:spPr>
          <a:xfrm>
            <a:off x="2908918" y="9800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91"/>
          <p:cNvSpPr/>
          <p:nvPr/>
        </p:nvSpPr>
        <p:spPr>
          <a:xfrm>
            <a:off x="3302738" y="25045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92"/>
          <p:cNvSpPr/>
          <p:nvPr/>
        </p:nvSpPr>
        <p:spPr>
          <a:xfrm>
            <a:off x="3302738" y="21208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93"/>
          <p:cNvSpPr/>
          <p:nvPr/>
        </p:nvSpPr>
        <p:spPr>
          <a:xfrm>
            <a:off x="3302738" y="3282184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94"/>
          <p:cNvSpPr/>
          <p:nvPr/>
        </p:nvSpPr>
        <p:spPr>
          <a:xfrm>
            <a:off x="3302738" y="2898120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95"/>
          <p:cNvSpPr/>
          <p:nvPr/>
        </p:nvSpPr>
        <p:spPr>
          <a:xfrm>
            <a:off x="3302738" y="1726984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96"/>
          <p:cNvSpPr/>
          <p:nvPr/>
        </p:nvSpPr>
        <p:spPr>
          <a:xfrm>
            <a:off x="3302738" y="1343246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97"/>
          <p:cNvSpPr/>
          <p:nvPr/>
        </p:nvSpPr>
        <p:spPr>
          <a:xfrm>
            <a:off x="3302738" y="40081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98"/>
          <p:cNvSpPr/>
          <p:nvPr/>
        </p:nvSpPr>
        <p:spPr>
          <a:xfrm>
            <a:off x="3302738" y="3624119"/>
            <a:ext cx="237403" cy="237754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99"/>
          <p:cNvSpPr/>
          <p:nvPr/>
        </p:nvSpPr>
        <p:spPr>
          <a:xfrm>
            <a:off x="3302738" y="980083"/>
            <a:ext cx="237403" cy="237428"/>
          </a:xfrm>
          <a:prstGeom prst="ellipse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00"/>
          <p:cNvSpPr/>
          <p:nvPr/>
        </p:nvSpPr>
        <p:spPr>
          <a:xfrm>
            <a:off x="1768275" y="2504584"/>
            <a:ext cx="238056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101"/>
          <p:cNvSpPr/>
          <p:nvPr/>
        </p:nvSpPr>
        <p:spPr>
          <a:xfrm>
            <a:off x="1768275" y="2120846"/>
            <a:ext cx="238056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102"/>
          <p:cNvSpPr/>
          <p:nvPr/>
        </p:nvSpPr>
        <p:spPr>
          <a:xfrm>
            <a:off x="1768275" y="2898120"/>
            <a:ext cx="238056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103"/>
          <p:cNvSpPr/>
          <p:nvPr/>
        </p:nvSpPr>
        <p:spPr>
          <a:xfrm>
            <a:off x="2162095" y="2504584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104"/>
          <p:cNvSpPr/>
          <p:nvPr/>
        </p:nvSpPr>
        <p:spPr>
          <a:xfrm>
            <a:off x="1353881" y="2504584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105"/>
          <p:cNvSpPr/>
          <p:nvPr/>
        </p:nvSpPr>
        <p:spPr>
          <a:xfrm>
            <a:off x="1768275" y="1726984"/>
            <a:ext cx="238056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106"/>
          <p:cNvSpPr/>
          <p:nvPr/>
        </p:nvSpPr>
        <p:spPr>
          <a:xfrm>
            <a:off x="1768275" y="3282184"/>
            <a:ext cx="238056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107"/>
          <p:cNvSpPr/>
          <p:nvPr/>
        </p:nvSpPr>
        <p:spPr>
          <a:xfrm>
            <a:off x="2162095" y="2120846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108"/>
          <p:cNvSpPr/>
          <p:nvPr/>
        </p:nvSpPr>
        <p:spPr>
          <a:xfrm>
            <a:off x="2162095" y="2898120"/>
            <a:ext cx="237403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109"/>
          <p:cNvSpPr/>
          <p:nvPr/>
        </p:nvSpPr>
        <p:spPr>
          <a:xfrm>
            <a:off x="1353881" y="2120846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10"/>
          <p:cNvSpPr/>
          <p:nvPr/>
        </p:nvSpPr>
        <p:spPr>
          <a:xfrm>
            <a:off x="1353881" y="2898120"/>
            <a:ext cx="237403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111"/>
          <p:cNvSpPr/>
          <p:nvPr/>
        </p:nvSpPr>
        <p:spPr>
          <a:xfrm>
            <a:off x="969857" y="2504584"/>
            <a:ext cx="237729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112"/>
          <p:cNvSpPr/>
          <p:nvPr/>
        </p:nvSpPr>
        <p:spPr>
          <a:xfrm>
            <a:off x="2546446" y="2504584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113"/>
          <p:cNvSpPr/>
          <p:nvPr/>
        </p:nvSpPr>
        <p:spPr>
          <a:xfrm>
            <a:off x="1768275" y="1343246"/>
            <a:ext cx="238056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14"/>
          <p:cNvSpPr/>
          <p:nvPr/>
        </p:nvSpPr>
        <p:spPr>
          <a:xfrm>
            <a:off x="1768275" y="3624119"/>
            <a:ext cx="238056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115"/>
          <p:cNvSpPr/>
          <p:nvPr/>
        </p:nvSpPr>
        <p:spPr>
          <a:xfrm>
            <a:off x="2162095" y="1726984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116"/>
          <p:cNvSpPr/>
          <p:nvPr/>
        </p:nvSpPr>
        <p:spPr>
          <a:xfrm>
            <a:off x="2162095" y="3282184"/>
            <a:ext cx="237403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117"/>
          <p:cNvSpPr/>
          <p:nvPr/>
        </p:nvSpPr>
        <p:spPr>
          <a:xfrm>
            <a:off x="1353881" y="1726984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18"/>
          <p:cNvSpPr/>
          <p:nvPr/>
        </p:nvSpPr>
        <p:spPr>
          <a:xfrm>
            <a:off x="1353881" y="3282184"/>
            <a:ext cx="237403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119"/>
          <p:cNvSpPr/>
          <p:nvPr/>
        </p:nvSpPr>
        <p:spPr>
          <a:xfrm>
            <a:off x="969857" y="2120846"/>
            <a:ext cx="237729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20"/>
          <p:cNvSpPr/>
          <p:nvPr/>
        </p:nvSpPr>
        <p:spPr>
          <a:xfrm>
            <a:off x="969857" y="2898120"/>
            <a:ext cx="237729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21"/>
          <p:cNvSpPr/>
          <p:nvPr/>
        </p:nvSpPr>
        <p:spPr>
          <a:xfrm>
            <a:off x="576363" y="2504584"/>
            <a:ext cx="237729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22"/>
          <p:cNvSpPr/>
          <p:nvPr/>
        </p:nvSpPr>
        <p:spPr>
          <a:xfrm>
            <a:off x="2546446" y="2120846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123"/>
          <p:cNvSpPr/>
          <p:nvPr/>
        </p:nvSpPr>
        <p:spPr>
          <a:xfrm>
            <a:off x="2546446" y="2898120"/>
            <a:ext cx="237403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124"/>
          <p:cNvSpPr/>
          <p:nvPr/>
        </p:nvSpPr>
        <p:spPr>
          <a:xfrm>
            <a:off x="2908918" y="2504584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125"/>
          <p:cNvSpPr/>
          <p:nvPr/>
        </p:nvSpPr>
        <p:spPr>
          <a:xfrm>
            <a:off x="1768275" y="4008183"/>
            <a:ext cx="238056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126"/>
          <p:cNvSpPr/>
          <p:nvPr/>
        </p:nvSpPr>
        <p:spPr>
          <a:xfrm>
            <a:off x="1768275" y="980083"/>
            <a:ext cx="238056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127"/>
          <p:cNvSpPr/>
          <p:nvPr/>
        </p:nvSpPr>
        <p:spPr>
          <a:xfrm>
            <a:off x="2162095" y="1343246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128"/>
          <p:cNvSpPr/>
          <p:nvPr/>
        </p:nvSpPr>
        <p:spPr>
          <a:xfrm>
            <a:off x="2162095" y="3624119"/>
            <a:ext cx="237403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129"/>
          <p:cNvSpPr/>
          <p:nvPr/>
        </p:nvSpPr>
        <p:spPr>
          <a:xfrm>
            <a:off x="1353881" y="1343246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130"/>
          <p:cNvSpPr/>
          <p:nvPr/>
        </p:nvSpPr>
        <p:spPr>
          <a:xfrm>
            <a:off x="1353881" y="3624119"/>
            <a:ext cx="237403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131"/>
          <p:cNvSpPr/>
          <p:nvPr/>
        </p:nvSpPr>
        <p:spPr>
          <a:xfrm>
            <a:off x="969857" y="1726984"/>
            <a:ext cx="237729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132"/>
          <p:cNvSpPr/>
          <p:nvPr/>
        </p:nvSpPr>
        <p:spPr>
          <a:xfrm>
            <a:off x="969857" y="3282184"/>
            <a:ext cx="237729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133"/>
          <p:cNvSpPr/>
          <p:nvPr/>
        </p:nvSpPr>
        <p:spPr>
          <a:xfrm>
            <a:off x="576363" y="2120846"/>
            <a:ext cx="237729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134"/>
          <p:cNvSpPr/>
          <p:nvPr/>
        </p:nvSpPr>
        <p:spPr>
          <a:xfrm>
            <a:off x="576363" y="2898120"/>
            <a:ext cx="237729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35"/>
          <p:cNvSpPr/>
          <p:nvPr/>
        </p:nvSpPr>
        <p:spPr>
          <a:xfrm>
            <a:off x="213564" y="2504584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36"/>
          <p:cNvSpPr/>
          <p:nvPr/>
        </p:nvSpPr>
        <p:spPr>
          <a:xfrm>
            <a:off x="2546446" y="1726984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37"/>
          <p:cNvSpPr/>
          <p:nvPr/>
        </p:nvSpPr>
        <p:spPr>
          <a:xfrm>
            <a:off x="2546446" y="3282184"/>
            <a:ext cx="237403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8"/>
          <p:cNvSpPr/>
          <p:nvPr/>
        </p:nvSpPr>
        <p:spPr>
          <a:xfrm>
            <a:off x="2908918" y="2120846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139"/>
          <p:cNvSpPr/>
          <p:nvPr/>
        </p:nvSpPr>
        <p:spPr>
          <a:xfrm>
            <a:off x="2908918" y="2898120"/>
            <a:ext cx="237403" cy="237754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140"/>
          <p:cNvSpPr/>
          <p:nvPr/>
        </p:nvSpPr>
        <p:spPr>
          <a:xfrm>
            <a:off x="3302738" y="2504584"/>
            <a:ext cx="237403" cy="237428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141"/>
          <p:cNvSpPr/>
          <p:nvPr/>
        </p:nvSpPr>
        <p:spPr>
          <a:xfrm>
            <a:off x="1768275" y="2504584"/>
            <a:ext cx="238056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142"/>
          <p:cNvSpPr/>
          <p:nvPr/>
        </p:nvSpPr>
        <p:spPr>
          <a:xfrm>
            <a:off x="1768275" y="2120846"/>
            <a:ext cx="238056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143"/>
          <p:cNvSpPr/>
          <p:nvPr/>
        </p:nvSpPr>
        <p:spPr>
          <a:xfrm>
            <a:off x="1353881" y="2504584"/>
            <a:ext cx="237403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144"/>
          <p:cNvSpPr/>
          <p:nvPr/>
        </p:nvSpPr>
        <p:spPr>
          <a:xfrm>
            <a:off x="2162095" y="2504584"/>
            <a:ext cx="237403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145"/>
          <p:cNvSpPr/>
          <p:nvPr/>
        </p:nvSpPr>
        <p:spPr>
          <a:xfrm>
            <a:off x="1768275" y="2898120"/>
            <a:ext cx="238056" cy="237754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146"/>
          <p:cNvSpPr/>
          <p:nvPr/>
        </p:nvSpPr>
        <p:spPr>
          <a:xfrm>
            <a:off x="1768275" y="1726984"/>
            <a:ext cx="238056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147"/>
          <p:cNvSpPr/>
          <p:nvPr/>
        </p:nvSpPr>
        <p:spPr>
          <a:xfrm>
            <a:off x="2546446" y="2504584"/>
            <a:ext cx="237403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148"/>
          <p:cNvSpPr/>
          <p:nvPr/>
        </p:nvSpPr>
        <p:spPr>
          <a:xfrm>
            <a:off x="2162095" y="2120846"/>
            <a:ext cx="237403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149"/>
          <p:cNvSpPr/>
          <p:nvPr/>
        </p:nvSpPr>
        <p:spPr>
          <a:xfrm>
            <a:off x="1353881" y="2120846"/>
            <a:ext cx="237403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150"/>
          <p:cNvSpPr/>
          <p:nvPr/>
        </p:nvSpPr>
        <p:spPr>
          <a:xfrm>
            <a:off x="969857" y="2504584"/>
            <a:ext cx="237729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151"/>
          <p:cNvSpPr/>
          <p:nvPr/>
        </p:nvSpPr>
        <p:spPr>
          <a:xfrm>
            <a:off x="2162095" y="2898120"/>
            <a:ext cx="237403" cy="237754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152"/>
          <p:cNvSpPr/>
          <p:nvPr/>
        </p:nvSpPr>
        <p:spPr>
          <a:xfrm>
            <a:off x="1353881" y="2898120"/>
            <a:ext cx="237403" cy="237754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153"/>
          <p:cNvSpPr/>
          <p:nvPr/>
        </p:nvSpPr>
        <p:spPr>
          <a:xfrm>
            <a:off x="1768275" y="3282184"/>
            <a:ext cx="238056" cy="237754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154"/>
          <p:cNvSpPr/>
          <p:nvPr/>
        </p:nvSpPr>
        <p:spPr>
          <a:xfrm>
            <a:off x="1768275" y="1343246"/>
            <a:ext cx="238056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155"/>
          <p:cNvSpPr/>
          <p:nvPr/>
        </p:nvSpPr>
        <p:spPr>
          <a:xfrm>
            <a:off x="2162095" y="1726984"/>
            <a:ext cx="237403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156"/>
          <p:cNvSpPr/>
          <p:nvPr/>
        </p:nvSpPr>
        <p:spPr>
          <a:xfrm>
            <a:off x="1353881" y="1726984"/>
            <a:ext cx="237403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157"/>
          <p:cNvSpPr/>
          <p:nvPr/>
        </p:nvSpPr>
        <p:spPr>
          <a:xfrm>
            <a:off x="969857" y="2120846"/>
            <a:ext cx="237729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158"/>
          <p:cNvSpPr/>
          <p:nvPr/>
        </p:nvSpPr>
        <p:spPr>
          <a:xfrm>
            <a:off x="576363" y="2504584"/>
            <a:ext cx="237729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159"/>
          <p:cNvSpPr/>
          <p:nvPr/>
        </p:nvSpPr>
        <p:spPr>
          <a:xfrm>
            <a:off x="969857" y="2898120"/>
            <a:ext cx="237729" cy="237754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CustomShape 160"/>
          <p:cNvSpPr/>
          <p:nvPr/>
        </p:nvSpPr>
        <p:spPr>
          <a:xfrm>
            <a:off x="1353881" y="3282184"/>
            <a:ext cx="237403" cy="237754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161"/>
          <p:cNvSpPr/>
          <p:nvPr/>
        </p:nvSpPr>
        <p:spPr>
          <a:xfrm>
            <a:off x="1768275" y="3624119"/>
            <a:ext cx="238056" cy="237754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162"/>
          <p:cNvSpPr/>
          <p:nvPr/>
        </p:nvSpPr>
        <p:spPr>
          <a:xfrm>
            <a:off x="2162095" y="3282184"/>
            <a:ext cx="237403" cy="237754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163"/>
          <p:cNvSpPr/>
          <p:nvPr/>
        </p:nvSpPr>
        <p:spPr>
          <a:xfrm>
            <a:off x="2546446" y="2898120"/>
            <a:ext cx="237403" cy="237754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164"/>
          <p:cNvSpPr/>
          <p:nvPr/>
        </p:nvSpPr>
        <p:spPr>
          <a:xfrm>
            <a:off x="2546446" y="2120846"/>
            <a:ext cx="237403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165"/>
          <p:cNvSpPr/>
          <p:nvPr/>
        </p:nvSpPr>
        <p:spPr>
          <a:xfrm>
            <a:off x="2908918" y="2504584"/>
            <a:ext cx="237403" cy="237428"/>
          </a:xfrm>
          <a:prstGeom prst="ellipse">
            <a:avLst/>
          </a:prstGeom>
          <a:solidFill>
            <a:srgbClr val="0070C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Line 166"/>
          <p:cNvSpPr/>
          <p:nvPr/>
        </p:nvSpPr>
        <p:spPr>
          <a:xfrm flipV="1">
            <a:off x="4149159" y="3471603"/>
            <a:ext cx="776212" cy="724367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Line 167"/>
          <p:cNvSpPr/>
          <p:nvPr/>
        </p:nvSpPr>
        <p:spPr>
          <a:xfrm flipV="1">
            <a:off x="4097564" y="4817136"/>
            <a:ext cx="569179" cy="931422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Line 168"/>
          <p:cNvSpPr/>
          <p:nvPr/>
        </p:nvSpPr>
        <p:spPr>
          <a:xfrm flipV="1">
            <a:off x="3528059" y="4817135"/>
            <a:ext cx="1138684" cy="103528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Line 169"/>
          <p:cNvSpPr/>
          <p:nvPr/>
        </p:nvSpPr>
        <p:spPr>
          <a:xfrm flipV="1">
            <a:off x="5701584" y="3730259"/>
            <a:ext cx="776212" cy="103528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170"/>
          <p:cNvSpPr/>
          <p:nvPr/>
        </p:nvSpPr>
        <p:spPr>
          <a:xfrm flipV="1">
            <a:off x="7254008" y="3471603"/>
            <a:ext cx="569505" cy="724367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Line 171"/>
          <p:cNvSpPr/>
          <p:nvPr/>
        </p:nvSpPr>
        <p:spPr>
          <a:xfrm flipH="1" flipV="1">
            <a:off x="4149159" y="4195970"/>
            <a:ext cx="517584" cy="621166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Line 172"/>
          <p:cNvSpPr/>
          <p:nvPr/>
        </p:nvSpPr>
        <p:spPr>
          <a:xfrm>
            <a:off x="4666743" y="4817135"/>
            <a:ext cx="517584" cy="621166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Line 173"/>
          <p:cNvSpPr/>
          <p:nvPr/>
        </p:nvSpPr>
        <p:spPr>
          <a:xfrm flipH="1" flipV="1">
            <a:off x="6477796" y="3730259"/>
            <a:ext cx="776212" cy="465711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Line 174"/>
          <p:cNvSpPr/>
          <p:nvPr/>
        </p:nvSpPr>
        <p:spPr>
          <a:xfrm flipV="1">
            <a:off x="7098896" y="4195970"/>
            <a:ext cx="155112" cy="672766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Line 175"/>
          <p:cNvSpPr/>
          <p:nvPr/>
        </p:nvSpPr>
        <p:spPr>
          <a:xfrm flipV="1">
            <a:off x="6012134" y="3730259"/>
            <a:ext cx="465662" cy="1138804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Line 176"/>
          <p:cNvSpPr/>
          <p:nvPr/>
        </p:nvSpPr>
        <p:spPr>
          <a:xfrm flipH="1" flipV="1">
            <a:off x="7098896" y="4869063"/>
            <a:ext cx="776212" cy="621166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Line 177"/>
          <p:cNvSpPr/>
          <p:nvPr/>
        </p:nvSpPr>
        <p:spPr>
          <a:xfrm flipV="1">
            <a:off x="4614821" y="3841298"/>
            <a:ext cx="1086762" cy="983349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Line 178"/>
          <p:cNvSpPr/>
          <p:nvPr/>
        </p:nvSpPr>
        <p:spPr>
          <a:xfrm>
            <a:off x="4666743" y="4817136"/>
            <a:ext cx="1345391" cy="51927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Line 179"/>
          <p:cNvSpPr/>
          <p:nvPr/>
        </p:nvSpPr>
        <p:spPr>
          <a:xfrm flipV="1">
            <a:off x="5442955" y="4869063"/>
            <a:ext cx="1655941" cy="1086876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Line 180"/>
          <p:cNvSpPr/>
          <p:nvPr/>
        </p:nvSpPr>
        <p:spPr>
          <a:xfrm flipV="1">
            <a:off x="6943458" y="4869063"/>
            <a:ext cx="155112" cy="776294"/>
          </a:xfrm>
          <a:prstGeom prst="line">
            <a:avLst/>
          </a:prstGeom>
          <a:ln w="22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181"/>
          <p:cNvSpPr/>
          <p:nvPr/>
        </p:nvSpPr>
        <p:spPr>
          <a:xfrm>
            <a:off x="4047276" y="4075460"/>
            <a:ext cx="206380" cy="206729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182"/>
          <p:cNvSpPr/>
          <p:nvPr/>
        </p:nvSpPr>
        <p:spPr>
          <a:xfrm>
            <a:off x="5599700" y="3713277"/>
            <a:ext cx="206380" cy="206402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183"/>
          <p:cNvSpPr/>
          <p:nvPr/>
        </p:nvSpPr>
        <p:spPr>
          <a:xfrm>
            <a:off x="4823488" y="3351093"/>
            <a:ext cx="206380" cy="206402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184"/>
          <p:cNvSpPr/>
          <p:nvPr/>
        </p:nvSpPr>
        <p:spPr>
          <a:xfrm>
            <a:off x="4564533" y="4696626"/>
            <a:ext cx="206380" cy="206402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185"/>
          <p:cNvSpPr/>
          <p:nvPr/>
        </p:nvSpPr>
        <p:spPr>
          <a:xfrm>
            <a:off x="7152124" y="4075460"/>
            <a:ext cx="206380" cy="206729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186"/>
          <p:cNvSpPr/>
          <p:nvPr/>
        </p:nvSpPr>
        <p:spPr>
          <a:xfrm>
            <a:off x="3426175" y="4800153"/>
            <a:ext cx="206380" cy="206402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187"/>
          <p:cNvSpPr/>
          <p:nvPr/>
        </p:nvSpPr>
        <p:spPr>
          <a:xfrm>
            <a:off x="5082116" y="5317791"/>
            <a:ext cx="206380" cy="206402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188"/>
          <p:cNvSpPr/>
          <p:nvPr/>
        </p:nvSpPr>
        <p:spPr>
          <a:xfrm>
            <a:off x="5910250" y="4748553"/>
            <a:ext cx="206380" cy="206402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189"/>
          <p:cNvSpPr/>
          <p:nvPr/>
        </p:nvSpPr>
        <p:spPr>
          <a:xfrm>
            <a:off x="5340745" y="5835429"/>
            <a:ext cx="206380" cy="206402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190"/>
          <p:cNvSpPr/>
          <p:nvPr/>
        </p:nvSpPr>
        <p:spPr>
          <a:xfrm>
            <a:off x="4047276" y="5576447"/>
            <a:ext cx="206380" cy="206402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191"/>
          <p:cNvSpPr/>
          <p:nvPr/>
        </p:nvSpPr>
        <p:spPr>
          <a:xfrm>
            <a:off x="6375912" y="3609749"/>
            <a:ext cx="206380" cy="206729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192"/>
          <p:cNvSpPr/>
          <p:nvPr/>
        </p:nvSpPr>
        <p:spPr>
          <a:xfrm>
            <a:off x="6841574" y="5524846"/>
            <a:ext cx="206380" cy="206402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193"/>
          <p:cNvSpPr/>
          <p:nvPr/>
        </p:nvSpPr>
        <p:spPr>
          <a:xfrm>
            <a:off x="7721303" y="3351093"/>
            <a:ext cx="206380" cy="206402"/>
          </a:xfrm>
          <a:prstGeom prst="ellipse">
            <a:avLst/>
          </a:prstGeom>
          <a:solidFill>
            <a:srgbClr val="0000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94"/>
          <p:cNvSpPr/>
          <p:nvPr/>
        </p:nvSpPr>
        <p:spPr>
          <a:xfrm>
            <a:off x="6996686" y="4748553"/>
            <a:ext cx="206707" cy="206402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195"/>
          <p:cNvSpPr/>
          <p:nvPr/>
        </p:nvSpPr>
        <p:spPr>
          <a:xfrm>
            <a:off x="7773224" y="5369391"/>
            <a:ext cx="206380" cy="206729"/>
          </a:xfrm>
          <a:prstGeom prst="ellipse">
            <a:avLst/>
          </a:prstGeom>
          <a:solidFill>
            <a:srgbClr val="F07F09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196"/>
          <p:cNvSpPr/>
          <p:nvPr/>
        </p:nvSpPr>
        <p:spPr>
          <a:xfrm>
            <a:off x="7979931" y="3247566"/>
            <a:ext cx="309897" cy="435012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Line 197"/>
          <p:cNvSpPr/>
          <p:nvPr/>
        </p:nvSpPr>
        <p:spPr>
          <a:xfrm flipV="1">
            <a:off x="3525773" y="4814849"/>
            <a:ext cx="1138684" cy="103528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198"/>
          <p:cNvSpPr/>
          <p:nvPr/>
        </p:nvSpPr>
        <p:spPr>
          <a:xfrm>
            <a:off x="4560940" y="4701851"/>
            <a:ext cx="206707" cy="20672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Line 199"/>
          <p:cNvSpPr/>
          <p:nvPr/>
        </p:nvSpPr>
        <p:spPr>
          <a:xfrm>
            <a:off x="4679478" y="4812564"/>
            <a:ext cx="1345391" cy="51927"/>
          </a:xfrm>
          <a:prstGeom prst="line">
            <a:avLst/>
          </a:prstGeom>
          <a:ln w="414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200"/>
          <p:cNvSpPr/>
          <p:nvPr/>
        </p:nvSpPr>
        <p:spPr>
          <a:xfrm>
            <a:off x="5906658" y="4752472"/>
            <a:ext cx="206380" cy="206402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Line 201"/>
          <p:cNvSpPr/>
          <p:nvPr/>
        </p:nvSpPr>
        <p:spPr>
          <a:xfrm flipV="1">
            <a:off x="6009848" y="3727973"/>
            <a:ext cx="465662" cy="1138804"/>
          </a:xfrm>
          <a:prstGeom prst="line">
            <a:avLst/>
          </a:prstGeom>
          <a:ln w="414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02"/>
          <p:cNvSpPr/>
          <p:nvPr/>
        </p:nvSpPr>
        <p:spPr>
          <a:xfrm>
            <a:off x="6375585" y="3616281"/>
            <a:ext cx="206380" cy="206402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Line 203"/>
          <p:cNvSpPr/>
          <p:nvPr/>
        </p:nvSpPr>
        <p:spPr>
          <a:xfrm flipH="1" flipV="1">
            <a:off x="6505879" y="3743323"/>
            <a:ext cx="776212" cy="465711"/>
          </a:xfrm>
          <a:prstGeom prst="line">
            <a:avLst/>
          </a:prstGeom>
          <a:ln w="414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204"/>
          <p:cNvSpPr/>
          <p:nvPr/>
        </p:nvSpPr>
        <p:spPr>
          <a:xfrm>
            <a:off x="7149512" y="4076440"/>
            <a:ext cx="206707" cy="206729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Line 205"/>
          <p:cNvSpPr/>
          <p:nvPr/>
        </p:nvSpPr>
        <p:spPr>
          <a:xfrm flipV="1">
            <a:off x="7255314" y="3472583"/>
            <a:ext cx="569179" cy="724367"/>
          </a:xfrm>
          <a:prstGeom prst="line">
            <a:avLst/>
          </a:prstGeom>
          <a:ln w="414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206"/>
          <p:cNvSpPr/>
          <p:nvPr/>
        </p:nvSpPr>
        <p:spPr>
          <a:xfrm>
            <a:off x="7720976" y="3355339"/>
            <a:ext cx="206380" cy="206402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207"/>
          <p:cNvSpPr/>
          <p:nvPr/>
        </p:nvSpPr>
        <p:spPr>
          <a:xfrm>
            <a:off x="4405829" y="1306669"/>
            <a:ext cx="2448807" cy="3582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>
              <a:lnSpc>
                <a:spcPct val="100000"/>
              </a:lnSpc>
            </a:pPr>
            <a:r>
              <a:rPr lang="pl-P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Regular 'grid' topology</a:t>
            </a:r>
            <a:endParaRPr lang="pl-PL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08"/>
          <p:cNvSpPr/>
          <p:nvPr/>
        </p:nvSpPr>
        <p:spPr>
          <a:xfrm>
            <a:off x="323939" y="5225694"/>
            <a:ext cx="3499322" cy="3582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>
              <a:lnSpc>
                <a:spcPct val="100000"/>
              </a:lnSpc>
            </a:pPr>
            <a:r>
              <a:rPr lang="pl-P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Random networks (ER, WS, BA)</a:t>
            </a:r>
            <a:endParaRPr lang="pl-PL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62408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783723" y="326586"/>
            <a:ext cx="7837228" cy="7359930"/>
          </a:xfrm>
          <a:prstGeom prst="rect">
            <a:avLst/>
          </a:prstGeom>
          <a:noFill/>
          <a:ln>
            <a:noFill/>
          </a:ln>
        </p:spPr>
        <p:txBody>
          <a:bodyPr lIns="81639" tIns="40820" rIns="81639" bIns="40820"/>
          <a:lstStyle/>
          <a:p>
            <a:r>
              <a:rPr lang="pl-PL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Comunication schema:</a:t>
            </a:r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l-PL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sender – message – receiver</a:t>
            </a:r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l-PL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Moreno Sociograms:</a:t>
            </a:r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l-P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- Network of Power – topological centralities</a:t>
            </a:r>
            <a:endParaRPr lang="pl-PL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l-PL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- Comunication Network – flow of information</a:t>
            </a:r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l-PL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Social Roles: hub, brigde-brokers, outliers</a:t>
            </a:r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l-PL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Social Motives: triangle closure, N-triangles, cliques, communities</a:t>
            </a:r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l-PL" sz="2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6520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130621" y="4288067"/>
            <a:ext cx="8882192" cy="18226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Sociological theories (structuralism, small world effect, homophily,  information flow, socialization, social norms, weak ties, triangle closure, etc.)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Psychological theories (dyads, social influence, etc.)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Economic theories (game theory, exchange theory, St. Mathew effect, etc.)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Antrophological/ethnographical theries (social animal, functional theory, altruism, magical thinking, etc.) 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Political science (external field, role of media, etc.)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6" name="Obraz 385"/>
          <p:cNvPicPr/>
          <p:nvPr/>
        </p:nvPicPr>
        <p:blipFill>
          <a:blip r:embed="rId2"/>
          <a:stretch/>
        </p:blipFill>
        <p:spPr>
          <a:xfrm>
            <a:off x="97965" y="914439"/>
            <a:ext cx="5452752" cy="3323660"/>
          </a:xfrm>
          <a:prstGeom prst="rect">
            <a:avLst/>
          </a:prstGeom>
          <a:ln>
            <a:noFill/>
          </a:ln>
        </p:spPr>
      </p:pic>
      <p:pic>
        <p:nvPicPr>
          <p:cNvPr id="387" name="Obraz 386"/>
          <p:cNvPicPr/>
          <p:nvPr/>
        </p:nvPicPr>
        <p:blipFill>
          <a:blip r:embed="rId3"/>
          <a:stretch/>
        </p:blipFill>
        <p:spPr>
          <a:xfrm>
            <a:off x="5943231" y="1567610"/>
            <a:ext cx="2219895" cy="2220128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6661644" y="1321365"/>
            <a:ext cx="901608" cy="3109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Triangle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0653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Network </a:t>
            </a:r>
            <a:r>
              <a:rPr lang="pl-PL" dirty="0" err="1" smtClean="0"/>
              <a:t>structure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and </a:t>
            </a:r>
            <a:r>
              <a:rPr lang="pl-PL" dirty="0" err="1" smtClean="0"/>
              <a:t>measures</a:t>
            </a:r>
            <a:endParaRPr lang="en-GB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smtClean="0"/>
              <a:t>Network </a:t>
            </a:r>
            <a:r>
              <a:rPr lang="pl-PL" sz="3600" b="1" dirty="0" err="1" smtClean="0"/>
              <a:t>structures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(W/S)CC=(</a:t>
            </a:r>
            <a:r>
              <a:rPr lang="pl-PL" dirty="0" err="1" smtClean="0"/>
              <a:t>weakly</a:t>
            </a:r>
            <a:r>
              <a:rPr lang="pl-PL" dirty="0" smtClean="0"/>
              <a:t>/</a:t>
            </a:r>
            <a:r>
              <a:rPr lang="pl-PL" dirty="0" err="1" smtClean="0"/>
              <a:t>strongly</a:t>
            </a:r>
            <a:r>
              <a:rPr lang="pl-PL" dirty="0" smtClean="0"/>
              <a:t>) </a:t>
            </a:r>
            <a:r>
              <a:rPr lang="pl-PL" dirty="0" err="1" smtClean="0"/>
              <a:t>connected</a:t>
            </a:r>
            <a:r>
              <a:rPr lang="pl-PL" dirty="0" smtClean="0"/>
              <a:t> component</a:t>
            </a:r>
          </a:p>
          <a:p>
            <a:r>
              <a:rPr lang="pl-PL" dirty="0" err="1" smtClean="0"/>
              <a:t>core-periphery</a:t>
            </a:r>
            <a:endParaRPr lang="pl-PL" dirty="0" smtClean="0"/>
          </a:p>
          <a:p>
            <a:endParaRPr lang="pl-PL" dirty="0" smtClean="0"/>
          </a:p>
          <a:p>
            <a:endParaRPr lang="en-GB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SN </a:t>
            </a:r>
            <a:r>
              <a:rPr lang="pl-PL" sz="1400" dirty="0" err="1" smtClean="0"/>
              <a:t>Dorogovtsev</a:t>
            </a:r>
            <a:r>
              <a:rPr lang="pl-PL" sz="1400" dirty="0" smtClean="0"/>
              <a:t>, JFF </a:t>
            </a:r>
            <a:r>
              <a:rPr lang="pl-PL" sz="1400" dirty="0" err="1" smtClean="0"/>
              <a:t>Mendes</a:t>
            </a:r>
            <a:r>
              <a:rPr lang="pl-PL" sz="1400" dirty="0" smtClean="0"/>
              <a:t>, </a:t>
            </a:r>
            <a:r>
              <a:rPr lang="pl-PL" sz="1400" i="1" dirty="0" err="1" smtClean="0"/>
              <a:t>Evolution</a:t>
            </a:r>
            <a:r>
              <a:rPr lang="pl-PL" sz="1400" i="1" dirty="0" smtClean="0"/>
              <a:t> of networks, </a:t>
            </a:r>
            <a:r>
              <a:rPr lang="en-GB" sz="1400" dirty="0"/>
              <a:t>Advances in Physics, </a:t>
            </a:r>
            <a:r>
              <a:rPr lang="en-GB" sz="1400" b="1" dirty="0" smtClean="0"/>
              <a:t>51</a:t>
            </a:r>
            <a:r>
              <a:rPr lang="en-GB" sz="1400" dirty="0" smtClean="0"/>
              <a:t>:4</a:t>
            </a:r>
            <a:r>
              <a:rPr lang="pl-PL" sz="1400" dirty="0" smtClean="0"/>
              <a:t> (2002)</a:t>
            </a:r>
            <a:r>
              <a:rPr lang="en-GB" sz="1400" dirty="0" smtClean="0"/>
              <a:t> 1079-1187</a:t>
            </a:r>
            <a:endParaRPr lang="pl-PL" sz="1400" dirty="0" smtClean="0"/>
          </a:p>
          <a:p>
            <a:r>
              <a:rPr lang="pl-PL" sz="1400" dirty="0"/>
              <a:t>MEJ Newman, </a:t>
            </a:r>
            <a:r>
              <a:rPr lang="en-GB" sz="1400" i="1" dirty="0"/>
              <a:t>Networks</a:t>
            </a:r>
            <a:r>
              <a:rPr lang="pl-PL" sz="1400" i="1" dirty="0"/>
              <a:t>, </a:t>
            </a:r>
            <a:r>
              <a:rPr lang="en-GB" sz="1400" i="1" dirty="0"/>
              <a:t>An Introduction</a:t>
            </a:r>
            <a:r>
              <a:rPr lang="pl-PL" sz="1400" i="1" dirty="0"/>
              <a:t> </a:t>
            </a:r>
            <a:r>
              <a:rPr lang="pl-PL" sz="1400" dirty="0"/>
              <a:t>(2010)</a:t>
            </a:r>
            <a:r>
              <a:rPr lang="en-GB" sz="1400" dirty="0"/>
              <a:t> Oxford University Press</a:t>
            </a:r>
            <a:endParaRPr lang="pl-PL" sz="1400" i="1" dirty="0">
              <a:hlinkClick r:id="rId3"/>
            </a:endParaRPr>
          </a:p>
          <a:p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006849"/>
            <a:ext cx="4419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01008"/>
            <a:ext cx="33718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9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/>
              <a:t>Network </a:t>
            </a:r>
            <a:r>
              <a:rPr lang="pl-PL" sz="3600" b="1" dirty="0" err="1"/>
              <a:t>structures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	</a:t>
            </a:r>
            <a:r>
              <a:rPr lang="pl-PL" dirty="0" err="1" smtClean="0"/>
              <a:t>Assortative</a:t>
            </a:r>
            <a:r>
              <a:rPr lang="pl-PL" dirty="0"/>
              <a:t>	</a:t>
            </a:r>
            <a:r>
              <a:rPr lang="pl-PL" dirty="0" smtClean="0"/>
              <a:t>	</a:t>
            </a:r>
            <a:r>
              <a:rPr lang="pl-PL" dirty="0" err="1" smtClean="0"/>
              <a:t>Disassortative</a:t>
            </a:r>
            <a:endParaRPr lang="pl-PL" dirty="0" smtClean="0"/>
          </a:p>
          <a:p>
            <a:endParaRPr lang="en-GB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Networks</a:t>
            </a:r>
            <a:r>
              <a:rPr lang="pl-PL" sz="1400" i="1" dirty="0" smtClean="0"/>
              <a:t>, </a:t>
            </a:r>
            <a:r>
              <a:rPr lang="en-GB" sz="1400" i="1" dirty="0" smtClean="0"/>
              <a:t>An Introduction</a:t>
            </a:r>
            <a:r>
              <a:rPr lang="pl-PL" sz="1400" i="1" dirty="0"/>
              <a:t> </a:t>
            </a:r>
            <a:r>
              <a:rPr lang="pl-PL" sz="1400" dirty="0" smtClean="0"/>
              <a:t>(2010)</a:t>
            </a:r>
            <a:r>
              <a:rPr lang="en-GB" sz="1400" dirty="0"/>
              <a:t> Oxford University Press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5781675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51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smtClean="0"/>
              <a:t>Network </a:t>
            </a:r>
            <a:r>
              <a:rPr lang="pl-PL" sz="3600" b="1" dirty="0" err="1" smtClean="0"/>
              <a:t>models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 smtClean="0"/>
              <a:t>Random</a:t>
            </a:r>
            <a:r>
              <a:rPr lang="pl-PL" dirty="0" smtClean="0"/>
              <a:t>		</a:t>
            </a:r>
            <a:r>
              <a:rPr lang="pl-PL" dirty="0" err="1" smtClean="0"/>
              <a:t>Scale-free</a:t>
            </a:r>
            <a:r>
              <a:rPr lang="pl-PL" dirty="0" smtClean="0"/>
              <a:t>		Small-</a:t>
            </a:r>
            <a:r>
              <a:rPr lang="pl-PL" dirty="0" err="1" smtClean="0"/>
              <a:t>world</a:t>
            </a:r>
            <a:endParaRPr lang="en-GB" dirty="0"/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72"/>
            <a:ext cx="2915816" cy="2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20888"/>
            <a:ext cx="2926747" cy="2877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564904"/>
            <a:ext cx="2926747" cy="218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pole tekstowe 10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</a:t>
            </a:r>
            <a:r>
              <a:rPr lang="en-GB" sz="1400" dirty="0"/>
              <a:t>. </a:t>
            </a:r>
            <a:r>
              <a:rPr lang="en-GB" sz="1400" dirty="0" smtClean="0"/>
              <a:t>Milgram</a:t>
            </a:r>
            <a:r>
              <a:rPr lang="pl-PL" sz="1400" dirty="0" smtClean="0"/>
              <a:t> </a:t>
            </a:r>
            <a:r>
              <a:rPr lang="en-GB" sz="1400" dirty="0"/>
              <a:t>(1967</a:t>
            </a:r>
            <a:r>
              <a:rPr lang="en-GB" sz="1400" dirty="0" smtClean="0"/>
              <a:t>)</a:t>
            </a:r>
            <a:r>
              <a:rPr lang="pl-PL" sz="1400" dirty="0" smtClean="0"/>
              <a:t> </a:t>
            </a:r>
            <a:r>
              <a:rPr lang="en-GB" sz="1400" dirty="0" smtClean="0"/>
              <a:t>The </a:t>
            </a:r>
            <a:r>
              <a:rPr lang="en-GB" sz="1400" dirty="0"/>
              <a:t>small world </a:t>
            </a:r>
            <a:r>
              <a:rPr lang="en-GB" sz="1400" dirty="0" smtClean="0"/>
              <a:t>problem</a:t>
            </a:r>
            <a:r>
              <a:rPr lang="pl-PL" sz="1400" dirty="0" smtClean="0"/>
              <a:t>,</a:t>
            </a:r>
            <a:r>
              <a:rPr lang="en-GB" sz="1400" dirty="0" smtClean="0"/>
              <a:t> </a:t>
            </a:r>
            <a:r>
              <a:rPr lang="en-GB" sz="1400" i="1" dirty="0" smtClean="0"/>
              <a:t>Psychology Today</a:t>
            </a:r>
            <a:r>
              <a:rPr lang="pl-PL" sz="1400" dirty="0" smtClean="0"/>
              <a:t> </a:t>
            </a:r>
            <a:r>
              <a:rPr lang="en-GB" sz="1400" dirty="0" smtClean="0"/>
              <a:t>2, </a:t>
            </a:r>
            <a:r>
              <a:rPr lang="en-GB" sz="1400" dirty="0"/>
              <a:t>pp. 60-67</a:t>
            </a:r>
            <a:endParaRPr lang="pl-PL" sz="1400" i="1" dirty="0" smtClean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5312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smtClean="0"/>
              <a:t>Network </a:t>
            </a:r>
            <a:r>
              <a:rPr lang="pl-PL" sz="3600" b="1" dirty="0" err="1" smtClean="0"/>
              <a:t>models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 smtClean="0"/>
              <a:t>Random</a:t>
            </a:r>
            <a:r>
              <a:rPr lang="pl-PL" dirty="0" smtClean="0"/>
              <a:t>		</a:t>
            </a:r>
            <a:r>
              <a:rPr lang="pl-PL" dirty="0" err="1" smtClean="0"/>
              <a:t>Scale-free</a:t>
            </a:r>
            <a:r>
              <a:rPr lang="pl-PL" dirty="0" smtClean="0"/>
              <a:t>	</a:t>
            </a:r>
            <a:endParaRPr lang="en-GB" dirty="0"/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72"/>
            <a:ext cx="2915816" cy="293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20888"/>
            <a:ext cx="2926747" cy="2877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564904"/>
            <a:ext cx="2926747" cy="218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pole tekstowe 8"/>
          <p:cNvSpPr txBox="1"/>
          <p:nvPr/>
        </p:nvSpPr>
        <p:spPr>
          <a:xfrm>
            <a:off x="0" y="631781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Barabási</a:t>
            </a:r>
            <a:r>
              <a:rPr lang="pl-PL" sz="1400" dirty="0" smtClean="0"/>
              <a:t> </a:t>
            </a:r>
            <a:r>
              <a:rPr lang="en-GB" sz="1400" dirty="0" smtClean="0"/>
              <a:t>AL, Albert R </a:t>
            </a:r>
            <a:r>
              <a:rPr lang="en-GB" sz="1400" dirty="0"/>
              <a:t>(1999). Emergence of scaling in random networks. </a:t>
            </a:r>
            <a:r>
              <a:rPr lang="pl-PL" sz="1400" i="1" dirty="0" smtClean="0"/>
              <a:t>S</a:t>
            </a:r>
            <a:r>
              <a:rPr lang="en-GB" sz="1400" i="1" dirty="0" err="1" smtClean="0"/>
              <a:t>cience</a:t>
            </a:r>
            <a:r>
              <a:rPr lang="en-GB" sz="1400" dirty="0" smtClean="0"/>
              <a:t> 286</a:t>
            </a:r>
            <a:r>
              <a:rPr lang="pl-PL" sz="1400" dirty="0" smtClean="0"/>
              <a:t> </a:t>
            </a:r>
            <a:r>
              <a:rPr lang="en-GB" sz="1400" dirty="0" smtClean="0"/>
              <a:t>(</a:t>
            </a:r>
            <a:r>
              <a:rPr lang="en-GB" sz="1400" dirty="0"/>
              <a:t>5439), 509-512</a:t>
            </a:r>
            <a:r>
              <a:rPr lang="en-GB" sz="1400" dirty="0" smtClean="0"/>
              <a:t>.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en-GB" sz="1400" dirty="0" err="1"/>
              <a:t>Baronchelli</a:t>
            </a:r>
            <a:r>
              <a:rPr lang="pl-PL" sz="1400" dirty="0"/>
              <a:t> A</a:t>
            </a:r>
            <a:r>
              <a:rPr lang="en-GB" sz="1400" dirty="0"/>
              <a:t>, Ferrer-</a:t>
            </a:r>
            <a:r>
              <a:rPr lang="en-GB" sz="1400" dirty="0" err="1"/>
              <a:t>i</a:t>
            </a:r>
            <a:r>
              <a:rPr lang="en-GB" sz="1400" dirty="0"/>
              <a:t>-</a:t>
            </a:r>
            <a:r>
              <a:rPr lang="en-GB" sz="1400" dirty="0" err="1"/>
              <a:t>Cancho</a:t>
            </a:r>
            <a:r>
              <a:rPr lang="pl-PL" sz="1400" dirty="0"/>
              <a:t> </a:t>
            </a:r>
            <a:r>
              <a:rPr lang="en-GB" sz="1400" dirty="0"/>
              <a:t>R, </a:t>
            </a:r>
            <a:r>
              <a:rPr lang="pl-PL" sz="1400" dirty="0"/>
              <a:t>et al. (2013) </a:t>
            </a:r>
            <a:r>
              <a:rPr lang="en-GB" sz="1400" dirty="0"/>
              <a:t>Networks in Cognitive Science</a:t>
            </a:r>
            <a:r>
              <a:rPr lang="pl-PL" sz="1400" dirty="0"/>
              <a:t>. </a:t>
            </a:r>
            <a:r>
              <a:rPr lang="en-GB" sz="1400" dirty="0"/>
              <a:t>Trends in Cognitive Sciences</a:t>
            </a:r>
            <a:r>
              <a:rPr lang="pl-PL" sz="1400" dirty="0"/>
              <a:t> </a:t>
            </a:r>
            <a:r>
              <a:rPr lang="en-GB" sz="1400" dirty="0"/>
              <a:t>17,</a:t>
            </a:r>
            <a:r>
              <a:rPr lang="pl-PL" sz="1400" dirty="0"/>
              <a:t> pp. </a:t>
            </a:r>
            <a:r>
              <a:rPr lang="en-GB" sz="1400" dirty="0"/>
              <a:t>348-360</a:t>
            </a:r>
            <a:r>
              <a:rPr lang="pl-PL" sz="1400" dirty="0"/>
              <a:t>.</a:t>
            </a:r>
            <a:br>
              <a:rPr lang="pl-PL" sz="1400" dirty="0"/>
            </a:br>
            <a:endParaRPr lang="en-GB" sz="1400" dirty="0"/>
          </a:p>
          <a:p>
            <a:endParaRPr lang="pl-PL" sz="1400" i="1" dirty="0" smtClean="0">
              <a:hlinkClick r:id="rId6"/>
            </a:endParaRPr>
          </a:p>
        </p:txBody>
      </p:sp>
      <p:pic>
        <p:nvPicPr>
          <p:cNvPr id="5122" name="Picture 2" descr="https://ars.els-cdn.com/content/image/1-s2.0-S136466131300096X-gr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10" y="2475630"/>
            <a:ext cx="36957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Network </a:t>
            </a:r>
            <a:r>
              <a:rPr lang="pl-PL" dirty="0" err="1" smtClean="0"/>
              <a:t>types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and </a:t>
            </a:r>
            <a:r>
              <a:rPr lang="pl-PL" dirty="0" err="1" smtClean="0"/>
              <a:t>representations</a:t>
            </a:r>
            <a:endParaRPr lang="en-GB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2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Centrality</a:t>
            </a:r>
            <a:r>
              <a:rPr lang="pl-PL" sz="3600" b="1" dirty="0" smtClean="0"/>
              <a:t> </a:t>
            </a:r>
            <a:r>
              <a:rPr lang="pl-PL" sz="3600" b="1" dirty="0" err="1" smtClean="0"/>
              <a:t>measures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How „</a:t>
            </a:r>
            <a:r>
              <a:rPr lang="pl-PL" dirty="0" err="1" smtClean="0"/>
              <a:t>important</a:t>
            </a:r>
            <a:r>
              <a:rPr lang="pl-PL" dirty="0" smtClean="0"/>
              <a:t>”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node</a:t>
            </a:r>
            <a:r>
              <a:rPr lang="pl-PL" dirty="0" smtClean="0"/>
              <a:t>/link?</a:t>
            </a:r>
          </a:p>
          <a:p>
            <a:r>
              <a:rPr lang="pl-PL" dirty="0" err="1" smtClean="0"/>
              <a:t>degree</a:t>
            </a:r>
            <a:endParaRPr lang="pl-PL" dirty="0" smtClean="0"/>
          </a:p>
          <a:p>
            <a:r>
              <a:rPr lang="pl-PL" dirty="0" err="1"/>
              <a:t>c</a:t>
            </a:r>
            <a:r>
              <a:rPr lang="pl-PL" dirty="0" err="1" smtClean="0"/>
              <a:t>lustering</a:t>
            </a:r>
            <a:endParaRPr lang="pl-PL" dirty="0" smtClean="0"/>
          </a:p>
          <a:p>
            <a:r>
              <a:rPr lang="pl-PL" dirty="0" err="1"/>
              <a:t>c</a:t>
            </a:r>
            <a:r>
              <a:rPr lang="pl-PL" dirty="0" err="1" smtClean="0"/>
              <a:t>loseness</a:t>
            </a:r>
            <a:endParaRPr lang="pl-PL" dirty="0" smtClean="0"/>
          </a:p>
          <a:p>
            <a:r>
              <a:rPr lang="pl-PL" dirty="0" err="1"/>
              <a:t>b</a:t>
            </a:r>
            <a:r>
              <a:rPr lang="pl-PL" dirty="0" err="1" smtClean="0"/>
              <a:t>etweenness</a:t>
            </a:r>
            <a:r>
              <a:rPr lang="pl-PL" dirty="0" smtClean="0"/>
              <a:t> </a:t>
            </a:r>
          </a:p>
          <a:p>
            <a:r>
              <a:rPr lang="pl-PL" dirty="0" smtClean="0"/>
              <a:t>…</a:t>
            </a:r>
          </a:p>
          <a:p>
            <a:endParaRPr lang="en-GB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35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Centrality</a:t>
            </a:r>
            <a:r>
              <a:rPr lang="pl-PL" sz="3600" b="1" dirty="0" smtClean="0"/>
              <a:t> </a:t>
            </a:r>
            <a:r>
              <a:rPr lang="pl-PL" sz="3600" b="1" dirty="0" err="1" smtClean="0"/>
              <a:t>measures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How „</a:t>
            </a:r>
            <a:r>
              <a:rPr lang="pl-PL" dirty="0" err="1" smtClean="0"/>
              <a:t>important</a:t>
            </a:r>
            <a:r>
              <a:rPr lang="pl-PL" dirty="0" smtClean="0"/>
              <a:t>”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node</a:t>
            </a:r>
            <a:r>
              <a:rPr lang="pl-PL" dirty="0" smtClean="0"/>
              <a:t>/link?</a:t>
            </a:r>
          </a:p>
          <a:p>
            <a:r>
              <a:rPr lang="pl-PL" dirty="0" err="1" smtClean="0"/>
              <a:t>degree</a:t>
            </a:r>
            <a:endParaRPr lang="pl-PL" dirty="0" smtClean="0"/>
          </a:p>
          <a:p>
            <a:r>
              <a:rPr lang="pl-PL" dirty="0" err="1"/>
              <a:t>c</a:t>
            </a:r>
            <a:r>
              <a:rPr lang="pl-PL" dirty="0" err="1" smtClean="0"/>
              <a:t>lustering</a:t>
            </a:r>
            <a:endParaRPr lang="pl-PL" dirty="0" smtClean="0"/>
          </a:p>
          <a:p>
            <a:r>
              <a:rPr lang="pl-PL" dirty="0" err="1"/>
              <a:t>c</a:t>
            </a:r>
            <a:r>
              <a:rPr lang="pl-PL" dirty="0" err="1" smtClean="0"/>
              <a:t>loseness</a:t>
            </a:r>
            <a:endParaRPr lang="pl-PL" dirty="0" smtClean="0"/>
          </a:p>
          <a:p>
            <a:r>
              <a:rPr lang="pl-PL" dirty="0" err="1"/>
              <a:t>b</a:t>
            </a:r>
            <a:r>
              <a:rPr lang="pl-PL" dirty="0" err="1" smtClean="0"/>
              <a:t>etweenness</a:t>
            </a:r>
            <a:r>
              <a:rPr lang="pl-PL" dirty="0" smtClean="0"/>
              <a:t> </a:t>
            </a:r>
          </a:p>
          <a:p>
            <a:r>
              <a:rPr lang="pl-PL" dirty="0" smtClean="0"/>
              <a:t>…</a:t>
            </a:r>
          </a:p>
          <a:p>
            <a:endParaRPr lang="en-GB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204864"/>
            <a:ext cx="5557516" cy="28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0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Centrality</a:t>
            </a:r>
            <a:r>
              <a:rPr lang="pl-PL" sz="3600" b="1" dirty="0" smtClean="0"/>
              <a:t> </a:t>
            </a:r>
            <a:r>
              <a:rPr lang="pl-PL" sz="3600" b="1" dirty="0" err="1" smtClean="0"/>
              <a:t>measures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How „</a:t>
            </a:r>
            <a:r>
              <a:rPr lang="pl-PL" dirty="0" err="1" smtClean="0"/>
              <a:t>important</a:t>
            </a:r>
            <a:r>
              <a:rPr lang="pl-PL" dirty="0" smtClean="0"/>
              <a:t>”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node</a:t>
            </a:r>
            <a:r>
              <a:rPr lang="pl-PL" dirty="0" smtClean="0"/>
              <a:t>/link?</a:t>
            </a:r>
          </a:p>
          <a:p>
            <a:r>
              <a:rPr lang="pl-PL" b="1" dirty="0" err="1" smtClean="0">
                <a:solidFill>
                  <a:srgbClr val="FF0000"/>
                </a:solidFill>
              </a:rPr>
              <a:t>degree</a:t>
            </a:r>
            <a:endParaRPr lang="pl-PL" b="1" dirty="0" smtClean="0">
              <a:solidFill>
                <a:srgbClr val="FF0000"/>
              </a:solidFill>
            </a:endParaRPr>
          </a:p>
          <a:p>
            <a:r>
              <a:rPr lang="pl-PL" dirty="0" err="1" smtClean="0"/>
              <a:t>clustering</a:t>
            </a:r>
            <a:endParaRPr lang="pl-PL" dirty="0" smtClean="0"/>
          </a:p>
          <a:p>
            <a:r>
              <a:rPr lang="pl-PL" dirty="0" err="1"/>
              <a:t>c</a:t>
            </a:r>
            <a:r>
              <a:rPr lang="pl-PL" dirty="0" err="1" smtClean="0"/>
              <a:t>loseness</a:t>
            </a:r>
            <a:endParaRPr lang="pl-PL" dirty="0" smtClean="0"/>
          </a:p>
          <a:p>
            <a:r>
              <a:rPr lang="pl-PL" dirty="0" err="1"/>
              <a:t>b</a:t>
            </a:r>
            <a:r>
              <a:rPr lang="pl-PL" dirty="0" err="1" smtClean="0"/>
              <a:t>etweenness</a:t>
            </a:r>
            <a:r>
              <a:rPr lang="pl-PL" dirty="0" smtClean="0"/>
              <a:t> </a:t>
            </a:r>
          </a:p>
          <a:p>
            <a:r>
              <a:rPr lang="pl-PL" dirty="0" smtClean="0"/>
              <a:t>…</a:t>
            </a:r>
          </a:p>
          <a:p>
            <a:endParaRPr lang="en-GB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42" y="2276872"/>
            <a:ext cx="5278363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61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66918" y="1706083"/>
            <a:ext cx="6380484" cy="848142"/>
          </a:xfrm>
          <a:custGeom>
            <a:avLst/>
            <a:gdLst/>
            <a:ahLst/>
            <a:cxnLst/>
            <a:rect l="0" t="0" r="r" b="b"/>
            <a:pathLst>
              <a:path w="19541" h="2599">
                <a:moveTo>
                  <a:pt x="0" y="1299"/>
                </a:moveTo>
                <a:lnTo>
                  <a:pt x="3889" y="0"/>
                </a:lnTo>
                <a:lnTo>
                  <a:pt x="3889" y="649"/>
                </a:lnTo>
                <a:lnTo>
                  <a:pt x="15650" y="649"/>
                </a:lnTo>
                <a:lnTo>
                  <a:pt x="15650" y="0"/>
                </a:lnTo>
                <a:lnTo>
                  <a:pt x="19540" y="1299"/>
                </a:lnTo>
                <a:lnTo>
                  <a:pt x="15650" y="2598"/>
                </a:lnTo>
                <a:lnTo>
                  <a:pt x="15650" y="1948"/>
                </a:lnTo>
                <a:lnTo>
                  <a:pt x="3889" y="1948"/>
                </a:lnTo>
                <a:lnTo>
                  <a:pt x="3889" y="2598"/>
                </a:lnTo>
                <a:lnTo>
                  <a:pt x="0" y="1299"/>
                </a:lnTo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2"/>
          <p:cNvSpPr/>
          <p:nvPr/>
        </p:nvSpPr>
        <p:spPr>
          <a:xfrm>
            <a:off x="1087742" y="1838350"/>
            <a:ext cx="1829013" cy="5725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5311" tIns="65311" rIns="65311" bIns="65311"/>
          <a:lstStyle/>
          <a:p>
            <a:pPr marL="162625"/>
            <a:r>
              <a:rPr lang="pl-PL" sz="1500" spc="-1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connections</a:t>
            </a:r>
            <a:endParaRPr lang="pl-PL" sz="1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2625"/>
            <a:r>
              <a:rPr lang="pl-PL" sz="1500" spc="-1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nodes</a:t>
            </a:r>
            <a:endParaRPr lang="pl-PL" sz="1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534137" y="2778916"/>
            <a:ext cx="393168" cy="393209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2078498" y="3516346"/>
            <a:ext cx="393168" cy="393209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1174278" y="3608443"/>
            <a:ext cx="393168" cy="393209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1528586" y="4029085"/>
            <a:ext cx="587466" cy="3798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5311" tIns="65311" rIns="65311" bIns="65311"/>
          <a:lstStyle/>
          <a:p>
            <a:r>
              <a:rPr lang="en-ZA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= 0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3489853" y="1838350"/>
            <a:ext cx="1383597" cy="57250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5311" tIns="65311" rIns="65311" bIns="65311"/>
          <a:lstStyle/>
          <a:p>
            <a:r>
              <a:rPr lang="pl-PL" sz="1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nodes connected</a:t>
            </a:r>
          </a:p>
        </p:txBody>
      </p:sp>
      <p:sp>
        <p:nvSpPr>
          <p:cNvPr id="136" name="CustomShape 8"/>
          <p:cNvSpPr/>
          <p:nvPr/>
        </p:nvSpPr>
        <p:spPr>
          <a:xfrm>
            <a:off x="3897062" y="2778916"/>
            <a:ext cx="393168" cy="393209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4441422" y="3516346"/>
            <a:ext cx="393168" cy="393209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0"/>
          <p:cNvSpPr/>
          <p:nvPr/>
        </p:nvSpPr>
        <p:spPr>
          <a:xfrm>
            <a:off x="3537202" y="3608443"/>
            <a:ext cx="393168" cy="393209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Line 11"/>
          <p:cNvSpPr/>
          <p:nvPr/>
        </p:nvSpPr>
        <p:spPr>
          <a:xfrm flipH="1" flipV="1">
            <a:off x="4216755" y="3136200"/>
            <a:ext cx="307938" cy="408885"/>
          </a:xfrm>
          <a:prstGeom prst="line">
            <a:avLst/>
          </a:prstGeom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2"/>
          <p:cNvSpPr/>
          <p:nvPr/>
        </p:nvSpPr>
        <p:spPr>
          <a:xfrm>
            <a:off x="3806607" y="4029085"/>
            <a:ext cx="760211" cy="3798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5311" tIns="65311" rIns="65311" bIns="65311"/>
          <a:lstStyle/>
          <a:p>
            <a:r>
              <a:rPr lang="en-ZA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= 1/3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13"/>
          <p:cNvSpPr/>
          <p:nvPr/>
        </p:nvSpPr>
        <p:spPr>
          <a:xfrm>
            <a:off x="5371767" y="1838350"/>
            <a:ext cx="1828687" cy="5725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5311" tIns="65311" rIns="65311" bIns="65311"/>
          <a:lstStyle/>
          <a:p>
            <a:pPr marL="162625" algn="r"/>
            <a:r>
              <a:rPr lang="pl-PL" sz="1500" spc="-1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relevant nodes connected</a:t>
            </a:r>
            <a:endParaRPr lang="pl-PL" sz="1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4"/>
          <p:cNvSpPr/>
          <p:nvPr/>
        </p:nvSpPr>
        <p:spPr>
          <a:xfrm>
            <a:off x="6176715" y="2778916"/>
            <a:ext cx="393168" cy="393209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15"/>
          <p:cNvSpPr/>
          <p:nvPr/>
        </p:nvSpPr>
        <p:spPr>
          <a:xfrm>
            <a:off x="6721076" y="3516346"/>
            <a:ext cx="393168" cy="393209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6"/>
          <p:cNvSpPr/>
          <p:nvPr/>
        </p:nvSpPr>
        <p:spPr>
          <a:xfrm>
            <a:off x="5816856" y="3608443"/>
            <a:ext cx="393168" cy="393209"/>
          </a:xfrm>
          <a:prstGeom prst="ellipse">
            <a:avLst/>
          </a:prstGeom>
          <a:solidFill>
            <a:srgbClr val="EAEAEA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Line 17"/>
          <p:cNvSpPr/>
          <p:nvPr/>
        </p:nvSpPr>
        <p:spPr>
          <a:xfrm flipH="1" flipV="1">
            <a:off x="6496409" y="3136200"/>
            <a:ext cx="308264" cy="408885"/>
          </a:xfrm>
          <a:prstGeom prst="line">
            <a:avLst/>
          </a:prstGeom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Line 18"/>
          <p:cNvSpPr/>
          <p:nvPr/>
        </p:nvSpPr>
        <p:spPr>
          <a:xfrm flipV="1">
            <a:off x="6075811" y="3153183"/>
            <a:ext cx="201809" cy="460812"/>
          </a:xfrm>
          <a:prstGeom prst="line">
            <a:avLst/>
          </a:prstGeom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Line 19"/>
          <p:cNvSpPr/>
          <p:nvPr/>
        </p:nvSpPr>
        <p:spPr>
          <a:xfrm flipV="1">
            <a:off x="6211330" y="3760632"/>
            <a:ext cx="515624" cy="51927"/>
          </a:xfrm>
          <a:prstGeom prst="line">
            <a:avLst/>
          </a:prstGeom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0"/>
          <p:cNvSpPr/>
          <p:nvPr/>
        </p:nvSpPr>
        <p:spPr>
          <a:xfrm>
            <a:off x="6171164" y="4029085"/>
            <a:ext cx="587466" cy="3798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5311" tIns="65311" rIns="65311" bIns="65311"/>
          <a:lstStyle/>
          <a:p>
            <a:r>
              <a:rPr lang="en-ZA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 = 1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TextShape 21"/>
          <p:cNvSpPr txBox="1"/>
          <p:nvPr/>
        </p:nvSpPr>
        <p:spPr>
          <a:xfrm>
            <a:off x="979654" y="5062075"/>
            <a:ext cx="7020850" cy="883414"/>
          </a:xfrm>
          <a:prstGeom prst="rect">
            <a:avLst/>
          </a:prstGeom>
          <a:noFill/>
          <a:ln>
            <a:noFill/>
          </a:ln>
        </p:spPr>
        <p:txBody>
          <a:bodyPr lIns="81639" tIns="40820" rIns="81639" bIns="40820"/>
          <a:lstStyle/>
          <a:p>
            <a:r>
              <a:rPr lang="pl-PL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coefficient counts number of triangles in networks</a:t>
            </a:r>
          </a:p>
        </p:txBody>
      </p:sp>
    </p:spTree>
    <p:extLst>
      <p:ext uri="{BB962C8B-B14F-4D97-AF65-F5344CB8AC3E}">
        <p14:creationId xmlns:p14="http://schemas.microsoft.com/office/powerpoint/2010/main" val="22541757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Centrality</a:t>
            </a:r>
            <a:r>
              <a:rPr lang="pl-PL" sz="3600" b="1" dirty="0" smtClean="0"/>
              <a:t> </a:t>
            </a:r>
            <a:r>
              <a:rPr lang="pl-PL" sz="3600" b="1" dirty="0" err="1" smtClean="0"/>
              <a:t>measures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How „</a:t>
            </a:r>
            <a:r>
              <a:rPr lang="pl-PL" dirty="0" err="1" smtClean="0"/>
              <a:t>important</a:t>
            </a:r>
            <a:r>
              <a:rPr lang="pl-PL" dirty="0" smtClean="0"/>
              <a:t>”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node</a:t>
            </a:r>
            <a:r>
              <a:rPr lang="pl-PL" dirty="0" smtClean="0"/>
              <a:t>/link?</a:t>
            </a:r>
          </a:p>
          <a:p>
            <a:r>
              <a:rPr lang="pl-PL" dirty="0" err="1"/>
              <a:t>degree</a:t>
            </a:r>
            <a:endParaRPr lang="pl-PL" dirty="0"/>
          </a:p>
          <a:p>
            <a:r>
              <a:rPr lang="pl-PL" b="1" dirty="0" err="1" smtClean="0">
                <a:solidFill>
                  <a:srgbClr val="FF0000"/>
                </a:solidFill>
              </a:rPr>
              <a:t>clustering</a:t>
            </a:r>
            <a:endParaRPr lang="pl-PL" b="1" dirty="0" smtClean="0">
              <a:solidFill>
                <a:srgbClr val="FF0000"/>
              </a:solidFill>
            </a:endParaRPr>
          </a:p>
          <a:p>
            <a:r>
              <a:rPr lang="pl-PL" dirty="0" err="1"/>
              <a:t>c</a:t>
            </a:r>
            <a:r>
              <a:rPr lang="pl-PL" dirty="0" err="1" smtClean="0"/>
              <a:t>loseness</a:t>
            </a:r>
            <a:endParaRPr lang="pl-PL" dirty="0" smtClean="0"/>
          </a:p>
          <a:p>
            <a:r>
              <a:rPr lang="pl-PL" dirty="0" err="1"/>
              <a:t>b</a:t>
            </a:r>
            <a:r>
              <a:rPr lang="pl-PL" dirty="0" err="1" smtClean="0"/>
              <a:t>etweenness</a:t>
            </a:r>
            <a:r>
              <a:rPr lang="pl-PL" dirty="0" smtClean="0"/>
              <a:t> </a:t>
            </a:r>
          </a:p>
          <a:p>
            <a:r>
              <a:rPr lang="pl-PL" dirty="0" smtClean="0"/>
              <a:t>…</a:t>
            </a:r>
          </a:p>
          <a:p>
            <a:endParaRPr lang="en-GB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276872"/>
            <a:ext cx="5557516" cy="288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12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Centrality</a:t>
            </a:r>
            <a:r>
              <a:rPr lang="pl-PL" sz="3600" b="1" dirty="0" smtClean="0"/>
              <a:t> </a:t>
            </a:r>
            <a:r>
              <a:rPr lang="pl-PL" sz="3600" b="1" dirty="0" err="1" smtClean="0"/>
              <a:t>measures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How „</a:t>
            </a:r>
            <a:r>
              <a:rPr lang="pl-PL" dirty="0" err="1" smtClean="0"/>
              <a:t>important</a:t>
            </a:r>
            <a:r>
              <a:rPr lang="pl-PL" dirty="0" smtClean="0"/>
              <a:t>”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node</a:t>
            </a:r>
            <a:r>
              <a:rPr lang="pl-PL" dirty="0" smtClean="0"/>
              <a:t>/link?</a:t>
            </a:r>
          </a:p>
          <a:p>
            <a:r>
              <a:rPr lang="pl-PL" dirty="0" err="1" smtClean="0"/>
              <a:t>degree</a:t>
            </a:r>
            <a:endParaRPr lang="pl-PL" dirty="0" smtClean="0"/>
          </a:p>
          <a:p>
            <a:r>
              <a:rPr lang="pl-PL" dirty="0" err="1"/>
              <a:t>c</a:t>
            </a:r>
            <a:r>
              <a:rPr lang="pl-PL" dirty="0" err="1" smtClean="0"/>
              <a:t>lustering</a:t>
            </a:r>
            <a:endParaRPr lang="pl-PL" dirty="0" smtClean="0"/>
          </a:p>
          <a:p>
            <a:r>
              <a:rPr lang="pl-PL" b="1" dirty="0" err="1">
                <a:solidFill>
                  <a:srgbClr val="FF0000"/>
                </a:solidFill>
              </a:rPr>
              <a:t>c</a:t>
            </a:r>
            <a:r>
              <a:rPr lang="pl-PL" b="1" dirty="0" err="1" smtClean="0">
                <a:solidFill>
                  <a:srgbClr val="FF0000"/>
                </a:solidFill>
              </a:rPr>
              <a:t>loseness</a:t>
            </a:r>
            <a:endParaRPr lang="pl-PL" b="1" dirty="0" smtClean="0">
              <a:solidFill>
                <a:srgbClr val="FF0000"/>
              </a:solidFill>
            </a:endParaRPr>
          </a:p>
          <a:p>
            <a:r>
              <a:rPr lang="pl-PL" dirty="0" err="1"/>
              <a:t>b</a:t>
            </a:r>
            <a:r>
              <a:rPr lang="pl-PL" dirty="0" err="1" smtClean="0"/>
              <a:t>etweenness</a:t>
            </a:r>
            <a:r>
              <a:rPr lang="pl-PL" dirty="0" smtClean="0"/>
              <a:t> </a:t>
            </a:r>
          </a:p>
          <a:p>
            <a:r>
              <a:rPr lang="pl-PL" dirty="0" smtClean="0"/>
              <a:t>…</a:t>
            </a:r>
          </a:p>
          <a:p>
            <a:endParaRPr lang="en-GB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04864"/>
            <a:ext cx="5557516" cy="2934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5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Centrality</a:t>
            </a:r>
            <a:r>
              <a:rPr lang="pl-PL" sz="3600" b="1" dirty="0" smtClean="0"/>
              <a:t> </a:t>
            </a:r>
            <a:r>
              <a:rPr lang="pl-PL" sz="3600" b="1" dirty="0" err="1" smtClean="0"/>
              <a:t>measures</a:t>
            </a:r>
            <a:endParaRPr lang="en-GB" sz="3600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How „</a:t>
            </a:r>
            <a:r>
              <a:rPr lang="pl-PL" dirty="0" err="1" smtClean="0"/>
              <a:t>important</a:t>
            </a:r>
            <a:r>
              <a:rPr lang="pl-PL" dirty="0" smtClean="0"/>
              <a:t>”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node</a:t>
            </a:r>
            <a:r>
              <a:rPr lang="pl-PL" dirty="0" smtClean="0"/>
              <a:t>/link?</a:t>
            </a:r>
          </a:p>
          <a:p>
            <a:r>
              <a:rPr lang="pl-PL" dirty="0" err="1" smtClean="0"/>
              <a:t>degree</a:t>
            </a:r>
            <a:endParaRPr lang="pl-PL" dirty="0" smtClean="0"/>
          </a:p>
          <a:p>
            <a:r>
              <a:rPr lang="pl-PL" dirty="0" err="1"/>
              <a:t>c</a:t>
            </a:r>
            <a:r>
              <a:rPr lang="pl-PL" dirty="0" err="1" smtClean="0"/>
              <a:t>lustering</a:t>
            </a:r>
            <a:endParaRPr lang="pl-PL" dirty="0" smtClean="0"/>
          </a:p>
          <a:p>
            <a:r>
              <a:rPr lang="pl-PL" dirty="0" err="1"/>
              <a:t>c</a:t>
            </a:r>
            <a:r>
              <a:rPr lang="pl-PL" dirty="0" err="1" smtClean="0"/>
              <a:t>loseness</a:t>
            </a:r>
            <a:endParaRPr lang="pl-PL" dirty="0" smtClean="0"/>
          </a:p>
          <a:p>
            <a:r>
              <a:rPr lang="pl-PL" b="1" dirty="0" err="1">
                <a:solidFill>
                  <a:srgbClr val="FF0000"/>
                </a:solidFill>
              </a:rPr>
              <a:t>b</a:t>
            </a:r>
            <a:r>
              <a:rPr lang="pl-PL" b="1" dirty="0" err="1" smtClean="0">
                <a:solidFill>
                  <a:srgbClr val="FF0000"/>
                </a:solidFill>
              </a:rPr>
              <a:t>etweenness</a:t>
            </a:r>
            <a:r>
              <a:rPr lang="pl-PL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pl-PL" dirty="0" smtClean="0"/>
              <a:t>…</a:t>
            </a:r>
          </a:p>
          <a:p>
            <a:endParaRPr lang="en-GB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01" y="2132856"/>
            <a:ext cx="5557516" cy="2863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8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Community</a:t>
            </a:r>
            <a:r>
              <a:rPr lang="pl-PL" sz="3600" b="1" dirty="0" smtClean="0"/>
              <a:t> </a:t>
            </a:r>
            <a:r>
              <a:rPr lang="pl-PL" sz="3600" b="1" dirty="0" err="1" smtClean="0"/>
              <a:t>detection</a:t>
            </a:r>
            <a:r>
              <a:rPr lang="pl-PL" sz="3600" b="1" dirty="0" smtClean="0"/>
              <a:t> (</a:t>
            </a:r>
            <a:r>
              <a:rPr lang="pl-PL" sz="3600" b="1" dirty="0" err="1" smtClean="0"/>
              <a:t>clustering</a:t>
            </a:r>
            <a:r>
              <a:rPr lang="pl-PL" sz="3600" b="1" dirty="0" smtClean="0"/>
              <a:t>)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167–256</a:t>
            </a:r>
            <a:endParaRPr lang="pl-PL" sz="1400" dirty="0" smtClean="0"/>
          </a:p>
          <a:p>
            <a:r>
              <a:rPr lang="pl-PL" sz="1400" dirty="0"/>
              <a:t>MEJ </a:t>
            </a:r>
            <a:r>
              <a:rPr lang="pl-PL" sz="1400" dirty="0" smtClean="0"/>
              <a:t>Newman, </a:t>
            </a:r>
            <a:r>
              <a:rPr lang="en-GB" sz="1400" i="1" dirty="0" smtClean="0"/>
              <a:t>Communities</a:t>
            </a:r>
            <a:r>
              <a:rPr lang="en-GB" sz="1400" i="1" dirty="0"/>
              <a:t>, modules and large-scale structure in </a:t>
            </a:r>
            <a:r>
              <a:rPr lang="en-GB" sz="1400" i="1" dirty="0" smtClean="0"/>
              <a:t>networks</a:t>
            </a:r>
            <a:r>
              <a:rPr lang="pl-PL" sz="1400" dirty="0" smtClean="0"/>
              <a:t>,</a:t>
            </a:r>
            <a:r>
              <a:rPr lang="en-GB" sz="1400" dirty="0" smtClean="0"/>
              <a:t> </a:t>
            </a:r>
            <a:r>
              <a:rPr lang="en-GB" sz="1400" dirty="0"/>
              <a:t>Nature physics, </a:t>
            </a:r>
            <a:r>
              <a:rPr lang="en-GB" sz="1400" dirty="0" smtClean="0"/>
              <a:t>8</a:t>
            </a:r>
            <a:r>
              <a:rPr lang="pl-PL" sz="1400" dirty="0" smtClean="0"/>
              <a:t> </a:t>
            </a:r>
            <a:r>
              <a:rPr lang="en-GB" sz="1400" dirty="0"/>
              <a:t>(2012</a:t>
            </a:r>
            <a:r>
              <a:rPr lang="en-GB" sz="1400" dirty="0" smtClean="0"/>
              <a:t>) 25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090464"/>
            <a:ext cx="493600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531744"/>
            <a:ext cx="6054452" cy="273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3131840" y="3676869"/>
            <a:ext cx="58326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5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07407E-6 L -0.00798 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Community</a:t>
            </a:r>
            <a:r>
              <a:rPr lang="pl-PL" sz="3600" b="1" dirty="0" smtClean="0"/>
              <a:t> </a:t>
            </a:r>
            <a:r>
              <a:rPr lang="pl-PL" sz="3600" b="1" dirty="0" err="1" smtClean="0"/>
              <a:t>detection</a:t>
            </a:r>
            <a:r>
              <a:rPr lang="pl-PL" sz="3600" b="1" dirty="0" smtClean="0"/>
              <a:t> (</a:t>
            </a:r>
            <a:r>
              <a:rPr lang="pl-PL" sz="3600" b="1" dirty="0" err="1" smtClean="0"/>
              <a:t>clustering</a:t>
            </a:r>
            <a:r>
              <a:rPr lang="pl-PL" sz="3600" b="1" dirty="0" smtClean="0"/>
              <a:t>)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S Fortunato, </a:t>
            </a:r>
            <a:r>
              <a:rPr lang="en-GB" sz="1400" i="1" dirty="0"/>
              <a:t>Community detection in </a:t>
            </a:r>
            <a:r>
              <a:rPr lang="en-GB" sz="1400" i="1" dirty="0" smtClean="0"/>
              <a:t>graphs</a:t>
            </a:r>
            <a:r>
              <a:rPr lang="pl-PL" sz="1400" i="1" dirty="0"/>
              <a:t>, </a:t>
            </a:r>
            <a:r>
              <a:rPr lang="pl-PL" sz="1400" dirty="0" err="1"/>
              <a:t>Physics</a:t>
            </a:r>
            <a:r>
              <a:rPr lang="pl-PL" sz="1400" dirty="0"/>
              <a:t> </a:t>
            </a:r>
            <a:r>
              <a:rPr lang="pl-PL" sz="1400" dirty="0" err="1"/>
              <a:t>Reports</a:t>
            </a:r>
            <a:r>
              <a:rPr lang="pl-PL" sz="1400" dirty="0"/>
              <a:t> 486 (2010) </a:t>
            </a:r>
            <a:r>
              <a:rPr lang="pl-PL" sz="1400" dirty="0" smtClean="0"/>
              <a:t>75-174</a:t>
            </a:r>
            <a:endParaRPr lang="pl-PL" sz="1400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932387"/>
            <a:ext cx="28860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4077072"/>
            <a:ext cx="3962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090464"/>
            <a:ext cx="493600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Symbol zastępczy zawartości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470262"/>
              </p:ext>
            </p:extLst>
          </p:nvPr>
        </p:nvGraphicFramePr>
        <p:xfrm>
          <a:off x="5652120" y="3007984"/>
          <a:ext cx="3024000" cy="3024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pl-PL" dirty="0" err="1" smtClean="0"/>
                        <a:t>Nodes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rowSpan="6">
                  <a:txBody>
                    <a:bodyPr/>
                    <a:lstStyle/>
                    <a:p>
                      <a:pPr algn="ctr"/>
                      <a:r>
                        <a:rPr lang="pl-PL" dirty="0" err="1" smtClean="0"/>
                        <a:t>Nodes</a:t>
                      </a:r>
                      <a:endParaRPr lang="en-GB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2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9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72" y="548680"/>
            <a:ext cx="6029325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b="1" dirty="0" err="1"/>
              <a:t>Example</a:t>
            </a:r>
            <a:r>
              <a:rPr lang="pl-PL" b="1" dirty="0"/>
              <a:t>: SLA </a:t>
            </a:r>
            <a:r>
              <a:rPr lang="pl-PL" b="1" dirty="0" err="1"/>
              <a:t>interactions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branches</a:t>
            </a:r>
            <a:r>
              <a:rPr lang="pl-PL" dirty="0" smtClean="0"/>
              <a:t>=</a:t>
            </a:r>
            <a:br>
              <a:rPr lang="pl-PL" dirty="0" smtClean="0"/>
            </a:br>
            <a:r>
              <a:rPr lang="pl-PL" dirty="0" err="1" smtClean="0"/>
              <a:t>clusters</a:t>
            </a:r>
            <a:endParaRPr lang="pl-PL" dirty="0" smtClean="0"/>
          </a:p>
          <a:p>
            <a:r>
              <a:rPr lang="pl-PL" dirty="0" err="1"/>
              <a:t>n</a:t>
            </a:r>
            <a:r>
              <a:rPr lang="pl-PL" dirty="0" err="1" smtClean="0"/>
              <a:t>ode</a:t>
            </a:r>
            <a:r>
              <a:rPr lang="pl-PL" dirty="0" smtClean="0"/>
              <a:t> </a:t>
            </a:r>
            <a:r>
              <a:rPr lang="pl-PL" dirty="0" err="1" smtClean="0"/>
              <a:t>size</a:t>
            </a:r>
            <a:r>
              <a:rPr lang="pl-PL" dirty="0" smtClean="0"/>
              <a:t>= </a:t>
            </a:r>
            <a:br>
              <a:rPr lang="pl-PL" dirty="0" smtClean="0"/>
            </a:br>
            <a:r>
              <a:rPr lang="pl-PL" dirty="0" err="1" smtClean="0"/>
              <a:t>improvement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14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>
          <a:xfrm>
            <a:off x="4788024" y="1600200"/>
            <a:ext cx="40324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err="1" smtClean="0"/>
              <a:t>Entities</a:t>
            </a:r>
            <a:r>
              <a:rPr lang="pl-PL" sz="2800" dirty="0" smtClean="0"/>
              <a:t> (</a:t>
            </a:r>
            <a:r>
              <a:rPr lang="pl-PL" sz="2800" dirty="0" err="1" smtClean="0"/>
              <a:t>vertices</a:t>
            </a:r>
            <a:r>
              <a:rPr lang="pl-PL" sz="2800" dirty="0" smtClean="0"/>
              <a:t>/</a:t>
            </a:r>
            <a:r>
              <a:rPr lang="pl-PL" sz="2800" dirty="0" err="1" smtClean="0"/>
              <a:t>nodes</a:t>
            </a:r>
            <a:r>
              <a:rPr lang="pl-PL" sz="2800" dirty="0" smtClean="0"/>
              <a:t>)</a:t>
            </a:r>
            <a:endParaRPr lang="pl-PL" sz="2800" dirty="0"/>
          </a:p>
          <a:p>
            <a:pPr marL="0" indent="0">
              <a:buNone/>
            </a:pPr>
            <a:r>
              <a:rPr lang="pl-PL" sz="2800" dirty="0" smtClean="0"/>
              <a:t>Relations (</a:t>
            </a:r>
            <a:r>
              <a:rPr lang="pl-PL" sz="2800" dirty="0" err="1" smtClean="0"/>
              <a:t>edges</a:t>
            </a:r>
            <a:r>
              <a:rPr lang="pl-PL" sz="2800" dirty="0" smtClean="0"/>
              <a:t>/</a:t>
            </a:r>
            <a:r>
              <a:rPr lang="pl-PL" sz="2800" dirty="0" err="1" smtClean="0"/>
              <a:t>links</a:t>
            </a:r>
            <a:r>
              <a:rPr lang="pl-PL" sz="2800" dirty="0" smtClean="0"/>
              <a:t>)</a:t>
            </a:r>
            <a:endParaRPr lang="pl-PL" sz="2800" dirty="0"/>
          </a:p>
          <a:p>
            <a:pPr marL="0" indent="0">
              <a:buNone/>
            </a:pPr>
            <a:endParaRPr lang="pl-PL" sz="2800" dirty="0" smtClean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Types</a:t>
            </a:r>
            <a:r>
              <a:rPr lang="pl-PL" sz="3600" b="1" dirty="0" smtClean="0"/>
              <a:t> of </a:t>
            </a:r>
            <a:r>
              <a:rPr lang="pl-PL" sz="3600" b="1" dirty="0" err="1" smtClean="0"/>
              <a:t>graphs</a:t>
            </a:r>
            <a:r>
              <a:rPr lang="pl-PL" sz="3600" b="1" dirty="0" smtClean="0"/>
              <a:t>/networks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4424363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61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b="1" dirty="0" err="1" smtClean="0"/>
              <a:t>Example</a:t>
            </a:r>
            <a:r>
              <a:rPr lang="pl-PL" b="1" dirty="0" smtClean="0"/>
              <a:t>: SLA </a:t>
            </a:r>
            <a:r>
              <a:rPr lang="pl-PL" b="1" dirty="0" err="1" smtClean="0"/>
              <a:t>interactions</a:t>
            </a:r>
            <a:endParaRPr lang="en-GB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branches</a:t>
            </a:r>
            <a:r>
              <a:rPr lang="pl-PL" dirty="0" smtClean="0"/>
              <a:t>=</a:t>
            </a:r>
            <a:br>
              <a:rPr lang="pl-PL" dirty="0" smtClean="0"/>
            </a:br>
            <a:r>
              <a:rPr lang="pl-PL" dirty="0" err="1" smtClean="0"/>
              <a:t>clusters</a:t>
            </a:r>
            <a:endParaRPr lang="pl-PL" dirty="0" smtClean="0"/>
          </a:p>
          <a:p>
            <a:r>
              <a:rPr lang="pl-PL" dirty="0" err="1"/>
              <a:t>n</a:t>
            </a:r>
            <a:r>
              <a:rPr lang="pl-PL" dirty="0" err="1" smtClean="0"/>
              <a:t>ode</a:t>
            </a:r>
            <a:r>
              <a:rPr lang="pl-PL" dirty="0" smtClean="0"/>
              <a:t> </a:t>
            </a:r>
            <a:r>
              <a:rPr lang="pl-PL" dirty="0" err="1" smtClean="0"/>
              <a:t>size</a:t>
            </a:r>
            <a:r>
              <a:rPr lang="pl-PL" dirty="0" smtClean="0"/>
              <a:t>= </a:t>
            </a:r>
            <a:br>
              <a:rPr lang="pl-PL" dirty="0" smtClean="0"/>
            </a:br>
            <a:r>
              <a:rPr lang="pl-PL" dirty="0" err="1" smtClean="0"/>
              <a:t>improvement</a:t>
            </a:r>
            <a:endParaRPr lang="pl-PL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65" y="1628800"/>
            <a:ext cx="5904003" cy="444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9" y="3675707"/>
            <a:ext cx="4234850" cy="3182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27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Data </a:t>
            </a:r>
            <a:r>
              <a:rPr lang="pl-PL" dirty="0" err="1" smtClean="0"/>
              <a:t>collection</a:t>
            </a:r>
            <a:endParaRPr lang="en-GB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392188" y="718488"/>
            <a:ext cx="8228763" cy="55519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5000" lnSpcReduction="10000"/>
          </a:bodyPr>
          <a:lstStyle/>
          <a:p>
            <a:pPr algn="just">
              <a:lnSpc>
                <a:spcPct val="115000"/>
              </a:lnSpc>
              <a:spcAft>
                <a:spcPts val="908"/>
              </a:spcAft>
            </a:pPr>
            <a:r>
              <a:rPr lang="pl-PL" sz="2200" b="1" spc="-1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Tahoma"/>
                <a:ea typeface="Times New Roman"/>
              </a:rPr>
              <a:t>Our proprietary network extractor:</a:t>
            </a:r>
            <a:r>
              <a:rPr lang="pl-PL" sz="2200" spc="-1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Tahoma"/>
                <a:ea typeface="Times New Roman"/>
              </a:rPr>
              <a:t> a tool to annotate relations while preserving the temporal frame, in PHP and MySQL. The goal of using this app is to investigate temporality of contacts on propagation processes. </a:t>
            </a: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908"/>
              </a:spcAft>
            </a:pP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908"/>
              </a:spcAft>
            </a:pP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908"/>
              </a:spcAft>
            </a:pP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908"/>
              </a:spcAft>
            </a:pPr>
            <a:r>
              <a:rPr lang="pl-PL" sz="2200" b="1" spc="-1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Tahoma"/>
                <a:ea typeface="Times New Roman"/>
              </a:rPr>
              <a:t>MOODLE</a:t>
            </a:r>
            <a:r>
              <a:rPr lang="pl-PL" sz="2200" spc="-1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Tahoma"/>
                <a:ea typeface="Times New Roman"/>
              </a:rPr>
              <a:t>: a flexible and adaptable tool for distance learning. The Survey module provides a number of instruments allowing for the preparation of questions customised for every respondent, e.g. asking about their contacts with others</a:t>
            </a: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908"/>
              </a:spcAft>
            </a:pPr>
            <a:r>
              <a:rPr lang="pl-PL" sz="2200" b="1" spc="-1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Tahoma"/>
                <a:ea typeface="Times New Roman"/>
              </a:rPr>
              <a:t>EgoWeb 2.0</a:t>
            </a:r>
            <a:r>
              <a:rPr lang="pl-PL" sz="2200" spc="-1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Tahoma"/>
                <a:ea typeface="Times New Roman"/>
              </a:rPr>
              <a:t>: an open-source platform for conducting online and face-to-face surveys to gather ego-centred network data. Created in the US to understand smoking behaviour.</a:t>
            </a: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908"/>
              </a:spcAft>
            </a:pPr>
            <a:r>
              <a:rPr lang="pl-PL" sz="2200" b="1" spc="-1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Tahoma"/>
                <a:ea typeface="Times New Roman"/>
              </a:rPr>
              <a:t>ANAMIA Egocenter:</a:t>
            </a:r>
            <a:r>
              <a:rPr lang="pl-PL" sz="2200" spc="-1">
                <a:solidFill>
                  <a:srgbClr val="003399"/>
                </a:solidFill>
                <a:uFill>
                  <a:solidFill>
                    <a:srgbClr val="FFFFFF"/>
                  </a:solidFill>
                </a:uFill>
                <a:latin typeface="Tahoma"/>
                <a:ea typeface="Times New Roman"/>
              </a:rPr>
              <a:t> an open-source web survey allowing participant-generated sociograms. It was used to study users of websites on eating disorders.</a:t>
            </a: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Obraz 55"/>
          <p:cNvPicPr/>
          <p:nvPr/>
        </p:nvPicPr>
        <p:blipFill>
          <a:blip r:embed="rId2"/>
          <a:stretch/>
        </p:blipFill>
        <p:spPr>
          <a:xfrm>
            <a:off x="914343" y="1698245"/>
            <a:ext cx="6508165" cy="1064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8448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Picture 4"/>
          <p:cNvPicPr/>
          <p:nvPr/>
        </p:nvPicPr>
        <p:blipFill>
          <a:blip r:embed="rId2"/>
          <a:stretch/>
        </p:blipFill>
        <p:spPr>
          <a:xfrm>
            <a:off x="1071414" y="1045073"/>
            <a:ext cx="7558354" cy="5156785"/>
          </a:xfrm>
          <a:prstGeom prst="rect">
            <a:avLst/>
          </a:prstGeom>
          <a:ln>
            <a:noFill/>
          </a:ln>
        </p:spPr>
      </p:pic>
      <p:pic>
        <p:nvPicPr>
          <p:cNvPr id="392" name="Picture 5"/>
          <p:cNvPicPr/>
          <p:nvPr/>
        </p:nvPicPr>
        <p:blipFill>
          <a:blip r:embed="rId3"/>
          <a:stretch/>
        </p:blipFill>
        <p:spPr>
          <a:xfrm>
            <a:off x="4086788" y="2551613"/>
            <a:ext cx="1511605" cy="1589491"/>
          </a:xfrm>
          <a:prstGeom prst="rect">
            <a:avLst/>
          </a:prstGeom>
          <a:ln>
            <a:noFill/>
          </a:ln>
        </p:spPr>
      </p:pic>
      <p:sp>
        <p:nvSpPr>
          <p:cNvPr id="393" name="CustomShape 1"/>
          <p:cNvSpPr/>
          <p:nvPr/>
        </p:nvSpPr>
        <p:spPr>
          <a:xfrm>
            <a:off x="914343" y="1071200"/>
            <a:ext cx="1683045" cy="4131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/>
          <a:lstStyle/>
          <a:p>
            <a:pPr>
              <a:lnSpc>
                <a:spcPct val="100000"/>
              </a:lnSpc>
            </a:pPr>
            <a:r>
              <a:rPr lang="pl-PL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Gothic"/>
              </a:rPr>
              <a:t>Theoretical</a:t>
            </a: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4043683" y="2002948"/>
            <a:ext cx="1298694" cy="4131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/>
          <a:lstStyle/>
          <a:p>
            <a:pPr>
              <a:lnSpc>
                <a:spcPct val="100000"/>
              </a:lnSpc>
            </a:pPr>
            <a:r>
              <a:rPr lang="pl-PL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MS Gothic"/>
              </a:rPr>
              <a:t>Empirical</a:t>
            </a: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2757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05"/>
          <p:cNvPicPr/>
          <p:nvPr/>
        </p:nvPicPr>
        <p:blipFill>
          <a:blip r:embed="rId2"/>
          <a:stretch/>
        </p:blipFill>
        <p:spPr>
          <a:xfrm>
            <a:off x="979654" y="2775976"/>
            <a:ext cx="6419343" cy="1995764"/>
          </a:xfrm>
          <a:prstGeom prst="rect">
            <a:avLst/>
          </a:prstGeom>
          <a:ln>
            <a:noFill/>
          </a:ln>
        </p:spPr>
      </p:pic>
      <p:sp>
        <p:nvSpPr>
          <p:cNvPr id="396" name="CustomShape 1"/>
          <p:cNvSpPr/>
          <p:nvPr/>
        </p:nvSpPr>
        <p:spPr>
          <a:xfrm>
            <a:off x="1291183" y="5098652"/>
            <a:ext cx="2360312" cy="4134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>
              <a:lnSpc>
                <a:spcPct val="100000"/>
              </a:lnSpc>
            </a:pPr>
            <a:r>
              <a:rPr lang="pl-PL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Temporal aspects</a:t>
            </a: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8925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6710300" y="2252786"/>
            <a:ext cx="275283" cy="275312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862447" y="2540835"/>
            <a:ext cx="275283" cy="293927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641020" y="2385707"/>
            <a:ext cx="275283" cy="275312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1623286" y="2374276"/>
            <a:ext cx="275283" cy="275312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2526200" y="2523852"/>
            <a:ext cx="275283" cy="275312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Line 6"/>
          <p:cNvSpPr/>
          <p:nvPr/>
        </p:nvSpPr>
        <p:spPr>
          <a:xfrm>
            <a:off x="859809" y="2523853"/>
            <a:ext cx="829440" cy="829527"/>
          </a:xfrm>
          <a:prstGeom prst="line">
            <a:avLst/>
          </a:prstGeom>
          <a:ln w="936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Line 7"/>
          <p:cNvSpPr/>
          <p:nvPr/>
        </p:nvSpPr>
        <p:spPr>
          <a:xfrm flipH="1">
            <a:off x="1772846" y="2700862"/>
            <a:ext cx="818011" cy="457220"/>
          </a:xfrm>
          <a:prstGeom prst="line">
            <a:avLst/>
          </a:prstGeom>
          <a:ln w="18000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Line 8"/>
          <p:cNvSpPr/>
          <p:nvPr/>
        </p:nvSpPr>
        <p:spPr>
          <a:xfrm flipH="1" flipV="1">
            <a:off x="1794399" y="3311577"/>
            <a:ext cx="731475" cy="445136"/>
          </a:xfrm>
          <a:prstGeom prst="line">
            <a:avLst/>
          </a:prstGeom>
          <a:ln w="10800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Line 9"/>
          <p:cNvSpPr/>
          <p:nvPr/>
        </p:nvSpPr>
        <p:spPr>
          <a:xfrm>
            <a:off x="681186" y="2970295"/>
            <a:ext cx="1073047" cy="334097"/>
          </a:xfrm>
          <a:prstGeom prst="line">
            <a:avLst/>
          </a:prstGeom>
          <a:ln w="3600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Line 10"/>
          <p:cNvSpPr/>
          <p:nvPr/>
        </p:nvSpPr>
        <p:spPr>
          <a:xfrm>
            <a:off x="7051546" y="3234829"/>
            <a:ext cx="829440" cy="829527"/>
          </a:xfrm>
          <a:prstGeom prst="line">
            <a:avLst/>
          </a:prstGeom>
          <a:ln w="18000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Line 11"/>
          <p:cNvSpPr/>
          <p:nvPr/>
        </p:nvSpPr>
        <p:spPr>
          <a:xfrm flipV="1">
            <a:off x="7197841" y="3031693"/>
            <a:ext cx="764130" cy="276618"/>
          </a:xfrm>
          <a:prstGeom prst="line">
            <a:avLst/>
          </a:prstGeom>
          <a:ln w="18000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Line 12"/>
          <p:cNvSpPr/>
          <p:nvPr/>
        </p:nvSpPr>
        <p:spPr>
          <a:xfrm>
            <a:off x="6881087" y="2529405"/>
            <a:ext cx="231851" cy="759311"/>
          </a:xfrm>
          <a:prstGeom prst="line">
            <a:avLst/>
          </a:prstGeom>
          <a:ln w="18000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Line 13"/>
          <p:cNvSpPr/>
          <p:nvPr/>
        </p:nvSpPr>
        <p:spPr>
          <a:xfrm>
            <a:off x="4644211" y="3400408"/>
            <a:ext cx="574730" cy="379166"/>
          </a:xfrm>
          <a:prstGeom prst="line">
            <a:avLst/>
          </a:prstGeom>
          <a:ln w="10800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Line 14"/>
          <p:cNvSpPr/>
          <p:nvPr/>
        </p:nvSpPr>
        <p:spPr>
          <a:xfrm flipV="1">
            <a:off x="4652048" y="3144365"/>
            <a:ext cx="690982" cy="151209"/>
          </a:xfrm>
          <a:prstGeom prst="line">
            <a:avLst/>
          </a:prstGeom>
          <a:ln w="18000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Line 15"/>
          <p:cNvSpPr/>
          <p:nvPr/>
        </p:nvSpPr>
        <p:spPr>
          <a:xfrm flipV="1">
            <a:off x="4578901" y="2473232"/>
            <a:ext cx="280834" cy="718488"/>
          </a:xfrm>
          <a:prstGeom prst="line">
            <a:avLst/>
          </a:prstGeom>
          <a:ln w="18000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Line 16"/>
          <p:cNvSpPr/>
          <p:nvPr/>
        </p:nvSpPr>
        <p:spPr>
          <a:xfrm flipH="1" flipV="1">
            <a:off x="4098544" y="2792959"/>
            <a:ext cx="350063" cy="398761"/>
          </a:xfrm>
          <a:prstGeom prst="line">
            <a:avLst/>
          </a:prstGeom>
          <a:ln w="72000">
            <a:solidFill>
              <a:srgbClr val="B2B2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Line 17"/>
          <p:cNvSpPr/>
          <p:nvPr/>
        </p:nvSpPr>
        <p:spPr>
          <a:xfrm flipV="1">
            <a:off x="3724316" y="3286756"/>
            <a:ext cx="829440" cy="138146"/>
          </a:xfrm>
          <a:prstGeom prst="line">
            <a:avLst/>
          </a:prstGeom>
          <a:ln w="72000">
            <a:solidFill>
              <a:srgbClr val="B2B2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Line 18"/>
          <p:cNvSpPr/>
          <p:nvPr/>
        </p:nvSpPr>
        <p:spPr>
          <a:xfrm flipV="1">
            <a:off x="4239287" y="3443844"/>
            <a:ext cx="241648" cy="335730"/>
          </a:xfrm>
          <a:prstGeom prst="line">
            <a:avLst/>
          </a:prstGeom>
          <a:ln w="3600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19"/>
          <p:cNvSpPr/>
          <p:nvPr/>
        </p:nvSpPr>
        <p:spPr>
          <a:xfrm>
            <a:off x="3586185" y="3253771"/>
            <a:ext cx="275283" cy="2939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0"/>
          <p:cNvSpPr/>
          <p:nvPr/>
        </p:nvSpPr>
        <p:spPr>
          <a:xfrm>
            <a:off x="4408441" y="3148610"/>
            <a:ext cx="275283" cy="293927"/>
          </a:xfrm>
          <a:prstGeom prst="ellipse">
            <a:avLst/>
          </a:prstGeom>
          <a:solidFill>
            <a:srgbClr val="00000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21"/>
          <p:cNvSpPr/>
          <p:nvPr/>
        </p:nvSpPr>
        <p:spPr>
          <a:xfrm>
            <a:off x="5237881" y="3006219"/>
            <a:ext cx="275283" cy="293927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22"/>
          <p:cNvSpPr/>
          <p:nvPr/>
        </p:nvSpPr>
        <p:spPr>
          <a:xfrm>
            <a:off x="4742503" y="2250174"/>
            <a:ext cx="275283" cy="293927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23"/>
          <p:cNvSpPr/>
          <p:nvPr/>
        </p:nvSpPr>
        <p:spPr>
          <a:xfrm>
            <a:off x="7816329" y="2893874"/>
            <a:ext cx="275283" cy="275312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4"/>
          <p:cNvSpPr/>
          <p:nvPr/>
        </p:nvSpPr>
        <p:spPr>
          <a:xfrm>
            <a:off x="6986889" y="3170165"/>
            <a:ext cx="275283" cy="275312"/>
          </a:xfrm>
          <a:prstGeom prst="ellipse">
            <a:avLst/>
          </a:prstGeom>
          <a:solidFill>
            <a:srgbClr val="00000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CustomShape 25"/>
          <p:cNvSpPr/>
          <p:nvPr/>
        </p:nvSpPr>
        <p:spPr>
          <a:xfrm>
            <a:off x="7677871" y="3861546"/>
            <a:ext cx="275283" cy="275312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Line 26"/>
          <p:cNvSpPr/>
          <p:nvPr/>
        </p:nvSpPr>
        <p:spPr>
          <a:xfrm flipH="1">
            <a:off x="1715047" y="2588517"/>
            <a:ext cx="57800" cy="691381"/>
          </a:xfrm>
          <a:prstGeom prst="line">
            <a:avLst/>
          </a:prstGeom>
          <a:ln w="18000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27"/>
          <p:cNvSpPr/>
          <p:nvPr/>
        </p:nvSpPr>
        <p:spPr>
          <a:xfrm>
            <a:off x="1558302" y="3077088"/>
            <a:ext cx="275283" cy="275312"/>
          </a:xfrm>
          <a:prstGeom prst="ellipse">
            <a:avLst/>
          </a:prstGeom>
          <a:solidFill>
            <a:srgbClr val="00000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28"/>
          <p:cNvSpPr/>
          <p:nvPr/>
        </p:nvSpPr>
        <p:spPr>
          <a:xfrm>
            <a:off x="2268224" y="3644367"/>
            <a:ext cx="275283" cy="275312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9"/>
          <p:cNvSpPr/>
          <p:nvPr/>
        </p:nvSpPr>
        <p:spPr>
          <a:xfrm>
            <a:off x="445416" y="2839334"/>
            <a:ext cx="275283" cy="275312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30"/>
          <p:cNvSpPr/>
          <p:nvPr/>
        </p:nvSpPr>
        <p:spPr>
          <a:xfrm>
            <a:off x="44411" y="3926863"/>
            <a:ext cx="1059005" cy="275312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Daily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31"/>
          <p:cNvSpPr/>
          <p:nvPr/>
        </p:nvSpPr>
        <p:spPr>
          <a:xfrm>
            <a:off x="26777" y="4366448"/>
            <a:ext cx="1435846" cy="293927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Random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2"/>
          <p:cNvSpPr/>
          <p:nvPr/>
        </p:nvSpPr>
        <p:spPr>
          <a:xfrm>
            <a:off x="1300327" y="4038882"/>
            <a:ext cx="880709" cy="293927"/>
          </a:xfrm>
          <a:prstGeom prst="ellipse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Rare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3"/>
          <p:cNvSpPr/>
          <p:nvPr/>
        </p:nvSpPr>
        <p:spPr>
          <a:xfrm>
            <a:off x="483949" y="1656768"/>
            <a:ext cx="7196208" cy="4128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>
              <a:lnSpc>
                <a:spcPct val="100000"/>
              </a:lnSpc>
            </a:pPr>
            <a:r>
              <a:rPr lang="pl-PL" sz="2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Day</a:t>
            </a:r>
            <a:r>
              <a:rPr lang="pl-PL" sz="2200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</a:t>
            </a:r>
            <a:r>
              <a:rPr lang="pl-PL" sz="2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-1                                   Day</a:t>
            </a:r>
            <a:r>
              <a:rPr lang="pl-PL" sz="2200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                       </a:t>
            </a:r>
            <a:r>
              <a:rPr lang="pl-PL" sz="2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Day</a:t>
            </a:r>
            <a:r>
              <a:rPr lang="pl-PL" sz="2200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</a:t>
            </a:r>
            <a:r>
              <a:rPr lang="pl-PL" sz="2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+1</a:t>
            </a: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4"/>
          <p:cNvSpPr/>
          <p:nvPr/>
        </p:nvSpPr>
        <p:spPr>
          <a:xfrm>
            <a:off x="1496257" y="4464423"/>
            <a:ext cx="946019" cy="293927"/>
          </a:xfrm>
          <a:prstGeom prst="ellipse">
            <a:avLst/>
          </a:prstGeom>
          <a:solidFill>
            <a:srgbClr val="00000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Ego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Line 35"/>
          <p:cNvSpPr/>
          <p:nvPr/>
        </p:nvSpPr>
        <p:spPr>
          <a:xfrm>
            <a:off x="2541221" y="4399106"/>
            <a:ext cx="815398" cy="327"/>
          </a:xfrm>
          <a:prstGeom prst="line">
            <a:avLst/>
          </a:prstGeom>
          <a:ln w="180000">
            <a:solidFill>
              <a:srgbClr val="4A7EB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9033" tIns="118213" rIns="159033" bIns="118213" anchorCtr="1"/>
          <a:lstStyle/>
          <a:p>
            <a:pPr>
              <a:lnSpc>
                <a:spcPct val="100000"/>
              </a:lnSpc>
            </a:pP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6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4h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Line 36"/>
          <p:cNvSpPr/>
          <p:nvPr/>
        </p:nvSpPr>
        <p:spPr>
          <a:xfrm>
            <a:off x="3651495" y="4399106"/>
            <a:ext cx="783723" cy="327"/>
          </a:xfrm>
          <a:prstGeom prst="line">
            <a:avLst/>
          </a:prstGeom>
          <a:ln w="108000">
            <a:solidFill>
              <a:srgbClr val="8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377" tIns="85558" rIns="126377" bIns="85558" anchorCtr="1"/>
          <a:lstStyle/>
          <a:p>
            <a:pPr>
              <a:lnSpc>
                <a:spcPct val="100000"/>
              </a:lnSpc>
            </a:pP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6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1h&lt; &lt;4h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Line 37"/>
          <p:cNvSpPr/>
          <p:nvPr/>
        </p:nvSpPr>
        <p:spPr>
          <a:xfrm>
            <a:off x="4852224" y="4399106"/>
            <a:ext cx="653102" cy="327"/>
          </a:xfrm>
          <a:prstGeom prst="line">
            <a:avLst/>
          </a:prstGeom>
          <a:ln w="72000">
            <a:solidFill>
              <a:srgbClr val="B2B2B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10049" tIns="69230" rIns="110049" bIns="69230" anchorCtr="1"/>
          <a:lstStyle/>
          <a:p>
            <a:pPr>
              <a:lnSpc>
                <a:spcPct val="100000"/>
              </a:lnSpc>
            </a:pP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6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15m&lt; &lt;60min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Line 38"/>
          <p:cNvSpPr/>
          <p:nvPr/>
        </p:nvSpPr>
        <p:spPr>
          <a:xfrm>
            <a:off x="6043156" y="4399106"/>
            <a:ext cx="1334288" cy="327"/>
          </a:xfrm>
          <a:prstGeom prst="line">
            <a:avLst/>
          </a:prstGeom>
          <a:ln w="3600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3722" tIns="52902" rIns="93722" bIns="52902" anchorCtr="1"/>
          <a:lstStyle/>
          <a:p>
            <a:pPr>
              <a:lnSpc>
                <a:spcPct val="100000"/>
              </a:lnSpc>
            </a:pP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6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5min&lt; &lt;15min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Line 39"/>
          <p:cNvSpPr/>
          <p:nvPr/>
        </p:nvSpPr>
        <p:spPr>
          <a:xfrm>
            <a:off x="7485206" y="4386043"/>
            <a:ext cx="829440" cy="327"/>
          </a:xfrm>
          <a:prstGeom prst="line">
            <a:avLst/>
          </a:prstGeom>
          <a:ln w="9360">
            <a:solidFill>
              <a:srgbClr val="DDDD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Ctr="1"/>
          <a:lstStyle/>
          <a:p>
            <a:pPr>
              <a:lnSpc>
                <a:spcPct val="100000"/>
              </a:lnSpc>
            </a:pP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6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&lt;5min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40"/>
          <p:cNvSpPr/>
          <p:nvPr/>
        </p:nvSpPr>
        <p:spPr>
          <a:xfrm>
            <a:off x="483949" y="934688"/>
            <a:ext cx="7853229" cy="8843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/>
          <a:lstStyle/>
          <a:p>
            <a:pPr>
              <a:lnSpc>
                <a:spcPct val="100000"/>
              </a:lnSpc>
            </a:pPr>
            <a:r>
              <a:rPr lang="pl-PL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Ego-centric networks form survey contact data in Poland (~10000 participants)</a:t>
            </a:r>
            <a:endParaRPr lang="pl-PL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41"/>
          <p:cNvSpPr/>
          <p:nvPr/>
        </p:nvSpPr>
        <p:spPr>
          <a:xfrm>
            <a:off x="4139036" y="3646980"/>
            <a:ext cx="275283" cy="293927"/>
          </a:xfrm>
          <a:prstGeom prst="ellipse">
            <a:avLst/>
          </a:prstGeom>
          <a:solidFill>
            <a:srgbClr val="FFFF0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42"/>
          <p:cNvSpPr/>
          <p:nvPr/>
        </p:nvSpPr>
        <p:spPr>
          <a:xfrm>
            <a:off x="5106607" y="3646980"/>
            <a:ext cx="275283" cy="293927"/>
          </a:xfrm>
          <a:prstGeom prst="ellipse">
            <a:avLst/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>
              <a:lnSpc>
                <a:spcPct val="100000"/>
              </a:lnSpc>
            </a:pPr>
            <a:r>
              <a:rPr lang="pl-PL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pl-PL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3186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Picture 2"/>
          <p:cNvPicPr/>
          <p:nvPr/>
        </p:nvPicPr>
        <p:blipFill>
          <a:blip r:embed="rId2"/>
          <a:srcRect l="31386" t="12012" r="9867" b="29621"/>
          <a:stretch/>
        </p:blipFill>
        <p:spPr>
          <a:xfrm>
            <a:off x="1175584" y="261268"/>
            <a:ext cx="6750466" cy="3590154"/>
          </a:xfrm>
          <a:prstGeom prst="rect">
            <a:avLst/>
          </a:prstGeom>
          <a:ln>
            <a:noFill/>
          </a:ln>
        </p:spPr>
      </p:pic>
      <p:pic>
        <p:nvPicPr>
          <p:cNvPr id="440" name="Picture 2"/>
          <p:cNvPicPr/>
          <p:nvPr/>
        </p:nvPicPr>
        <p:blipFill>
          <a:blip r:embed="rId3"/>
          <a:stretch/>
        </p:blipFill>
        <p:spPr>
          <a:xfrm>
            <a:off x="233484" y="4032677"/>
            <a:ext cx="4338232" cy="1584593"/>
          </a:xfrm>
          <a:prstGeom prst="rect">
            <a:avLst/>
          </a:prstGeom>
          <a:ln>
            <a:noFill/>
          </a:ln>
        </p:spPr>
      </p:pic>
      <p:pic>
        <p:nvPicPr>
          <p:cNvPr id="441" name="Picture 5"/>
          <p:cNvPicPr/>
          <p:nvPr/>
        </p:nvPicPr>
        <p:blipFill>
          <a:blip r:embed="rId4"/>
          <a:stretch/>
        </p:blipFill>
        <p:spPr>
          <a:xfrm>
            <a:off x="5094199" y="4049660"/>
            <a:ext cx="3983924" cy="1603861"/>
          </a:xfrm>
          <a:prstGeom prst="rect">
            <a:avLst/>
          </a:prstGeom>
          <a:ln w="9360">
            <a:solidFill>
              <a:srgbClr val="C00000"/>
            </a:solidFill>
            <a:round/>
          </a:ln>
        </p:spPr>
      </p:pic>
    </p:spTree>
    <p:extLst>
      <p:ext uri="{BB962C8B-B14F-4D97-AF65-F5344CB8AC3E}">
        <p14:creationId xmlns:p14="http://schemas.microsoft.com/office/powerpoint/2010/main" val="39527007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Picture 2"/>
          <p:cNvPicPr/>
          <p:nvPr/>
        </p:nvPicPr>
        <p:blipFill>
          <a:blip r:embed="rId2"/>
          <a:stretch/>
        </p:blipFill>
        <p:spPr>
          <a:xfrm>
            <a:off x="475132" y="718488"/>
            <a:ext cx="10954159" cy="1212612"/>
          </a:xfrm>
          <a:prstGeom prst="rect">
            <a:avLst/>
          </a:prstGeom>
          <a:ln>
            <a:noFill/>
          </a:ln>
        </p:spPr>
      </p:pic>
      <p:pic>
        <p:nvPicPr>
          <p:cNvPr id="443" name="Picture 3"/>
          <p:cNvPicPr/>
          <p:nvPr/>
        </p:nvPicPr>
        <p:blipFill>
          <a:blip r:embed="rId3"/>
          <a:srcRect l="3001" t="16173" r="52731" b="69418"/>
          <a:stretch/>
        </p:blipFill>
        <p:spPr>
          <a:xfrm>
            <a:off x="837604" y="2155791"/>
            <a:ext cx="6427507" cy="1309934"/>
          </a:xfrm>
          <a:prstGeom prst="rect">
            <a:avLst/>
          </a:prstGeom>
          <a:ln>
            <a:noFill/>
          </a:ln>
        </p:spPr>
      </p:pic>
      <p:pic>
        <p:nvPicPr>
          <p:cNvPr id="444" name="Picture 4"/>
          <p:cNvPicPr/>
          <p:nvPr/>
        </p:nvPicPr>
        <p:blipFill>
          <a:blip r:embed="rId4"/>
          <a:srcRect b="25526"/>
          <a:stretch/>
        </p:blipFill>
        <p:spPr>
          <a:xfrm>
            <a:off x="1294776" y="3710991"/>
            <a:ext cx="5167019" cy="13180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3050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Obraz 9"/>
          <p:cNvPicPr/>
          <p:nvPr/>
        </p:nvPicPr>
        <p:blipFill>
          <a:blip r:embed="rId3"/>
          <a:stretch/>
        </p:blipFill>
        <p:spPr>
          <a:xfrm>
            <a:off x="1525320" y="1151214"/>
            <a:ext cx="5823714" cy="4702504"/>
          </a:xfrm>
          <a:prstGeom prst="rect">
            <a:avLst/>
          </a:prstGeom>
          <a:ln w="9360">
            <a:noFill/>
          </a:ln>
        </p:spPr>
      </p:pic>
    </p:spTree>
    <p:extLst>
      <p:ext uri="{BB962C8B-B14F-4D97-AF65-F5344CB8AC3E}">
        <p14:creationId xmlns:p14="http://schemas.microsoft.com/office/powerpoint/2010/main" val="41654527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>
          <a:xfrm>
            <a:off x="4788024" y="1600200"/>
            <a:ext cx="40324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err="1" smtClean="0"/>
              <a:t>Entities</a:t>
            </a:r>
            <a:r>
              <a:rPr lang="pl-PL" sz="2800" dirty="0" smtClean="0"/>
              <a:t> (</a:t>
            </a:r>
            <a:r>
              <a:rPr lang="pl-PL" sz="2800" dirty="0" err="1" smtClean="0"/>
              <a:t>vertices</a:t>
            </a:r>
            <a:r>
              <a:rPr lang="pl-PL" sz="2800" dirty="0" smtClean="0"/>
              <a:t>/</a:t>
            </a:r>
            <a:r>
              <a:rPr lang="pl-PL" sz="2800" dirty="0" err="1" smtClean="0"/>
              <a:t>nodes</a:t>
            </a:r>
            <a:r>
              <a:rPr lang="pl-PL" sz="2800" dirty="0" smtClean="0"/>
              <a:t>)</a:t>
            </a:r>
            <a:endParaRPr lang="pl-PL" sz="2800" dirty="0"/>
          </a:p>
          <a:p>
            <a:pPr marL="0" indent="0">
              <a:buNone/>
            </a:pPr>
            <a:r>
              <a:rPr lang="pl-PL" sz="2800" dirty="0" smtClean="0"/>
              <a:t>Relations (</a:t>
            </a:r>
            <a:r>
              <a:rPr lang="pl-PL" sz="2800" dirty="0" err="1" smtClean="0"/>
              <a:t>edges</a:t>
            </a:r>
            <a:r>
              <a:rPr lang="pl-PL" sz="2800" dirty="0" smtClean="0"/>
              <a:t>/</a:t>
            </a:r>
            <a:r>
              <a:rPr lang="pl-PL" sz="2800" dirty="0" err="1" smtClean="0"/>
              <a:t>links</a:t>
            </a:r>
            <a:r>
              <a:rPr lang="pl-PL" sz="2800" dirty="0" smtClean="0"/>
              <a:t>)</a:t>
            </a:r>
            <a:endParaRPr lang="pl-PL" sz="2800" dirty="0"/>
          </a:p>
          <a:p>
            <a:pPr marL="0" indent="0">
              <a:buNone/>
            </a:pPr>
            <a:endParaRPr lang="pl-PL" sz="2800" dirty="0" smtClean="0"/>
          </a:p>
          <a:p>
            <a:pPr marL="0" indent="0">
              <a:buNone/>
            </a:pPr>
            <a:r>
              <a:rPr lang="pl-PL" sz="2800" dirty="0" smtClean="0"/>
              <a:t>Component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Types</a:t>
            </a:r>
            <a:r>
              <a:rPr lang="pl-PL" sz="3600" b="1" dirty="0" smtClean="0"/>
              <a:t> of </a:t>
            </a:r>
            <a:r>
              <a:rPr lang="pl-PL" sz="3600" b="1" dirty="0" err="1" smtClean="0"/>
              <a:t>graphs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4424363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trzałka w dół 11"/>
          <p:cNvSpPr/>
          <p:nvPr/>
        </p:nvSpPr>
        <p:spPr>
          <a:xfrm>
            <a:off x="2597873" y="2996952"/>
            <a:ext cx="298230" cy="28803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59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>
          <a:xfrm>
            <a:off x="4788024" y="1600200"/>
            <a:ext cx="40324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err="1" smtClean="0"/>
              <a:t>Entities</a:t>
            </a:r>
            <a:r>
              <a:rPr lang="pl-PL" sz="2800" dirty="0" smtClean="0"/>
              <a:t> (</a:t>
            </a:r>
            <a:r>
              <a:rPr lang="pl-PL" sz="2800" dirty="0" err="1" smtClean="0"/>
              <a:t>vertices</a:t>
            </a:r>
            <a:r>
              <a:rPr lang="pl-PL" sz="2800" dirty="0" smtClean="0"/>
              <a:t>/</a:t>
            </a:r>
            <a:r>
              <a:rPr lang="pl-PL" sz="2800" dirty="0" err="1" smtClean="0"/>
              <a:t>nodes</a:t>
            </a:r>
            <a:r>
              <a:rPr lang="pl-PL" sz="2800" dirty="0" smtClean="0"/>
              <a:t>)</a:t>
            </a:r>
            <a:endParaRPr lang="pl-PL" sz="2800" dirty="0"/>
          </a:p>
          <a:p>
            <a:pPr marL="0" indent="0">
              <a:buNone/>
            </a:pPr>
            <a:r>
              <a:rPr lang="pl-PL" sz="2800" dirty="0" smtClean="0"/>
              <a:t>Relations (</a:t>
            </a:r>
            <a:r>
              <a:rPr lang="pl-PL" sz="2800" dirty="0" err="1" smtClean="0"/>
              <a:t>edges</a:t>
            </a:r>
            <a:r>
              <a:rPr lang="pl-PL" sz="2800" dirty="0" smtClean="0"/>
              <a:t>/</a:t>
            </a:r>
            <a:r>
              <a:rPr lang="pl-PL" sz="2800" dirty="0" err="1" smtClean="0"/>
              <a:t>links</a:t>
            </a:r>
            <a:r>
              <a:rPr lang="pl-PL" sz="2800" dirty="0" smtClean="0"/>
              <a:t>)</a:t>
            </a:r>
            <a:endParaRPr lang="pl-PL" sz="2800" dirty="0"/>
          </a:p>
          <a:p>
            <a:pPr marL="0" indent="0">
              <a:buNone/>
            </a:pPr>
            <a:endParaRPr lang="pl-PL" sz="2800" dirty="0" smtClean="0"/>
          </a:p>
          <a:p>
            <a:pPr marL="0" indent="0">
              <a:buNone/>
            </a:pPr>
            <a:r>
              <a:rPr lang="pl-PL" sz="2800" dirty="0"/>
              <a:t>Component</a:t>
            </a:r>
            <a:endParaRPr lang="pl-PL" sz="2800" dirty="0" smtClean="0"/>
          </a:p>
          <a:p>
            <a:pPr marL="0" indent="0">
              <a:buNone/>
            </a:pPr>
            <a:r>
              <a:rPr lang="pl-PL" sz="2800" dirty="0" err="1" smtClean="0"/>
              <a:t>Degree</a:t>
            </a:r>
            <a:endParaRPr lang="pl-PL" sz="2800" dirty="0" smtClean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Types</a:t>
            </a:r>
            <a:r>
              <a:rPr lang="pl-PL" sz="3600" b="1" dirty="0" smtClean="0"/>
              <a:t> of </a:t>
            </a:r>
            <a:r>
              <a:rPr lang="pl-PL" sz="3600" b="1" dirty="0" err="1" smtClean="0"/>
              <a:t>graphs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4424363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trzałka w dół 9"/>
          <p:cNvSpPr/>
          <p:nvPr/>
        </p:nvSpPr>
        <p:spPr>
          <a:xfrm>
            <a:off x="344613" y="1556792"/>
            <a:ext cx="298230" cy="28803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trzałka w dół 11"/>
          <p:cNvSpPr/>
          <p:nvPr/>
        </p:nvSpPr>
        <p:spPr>
          <a:xfrm>
            <a:off x="2597873" y="2996952"/>
            <a:ext cx="298230" cy="28803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trzałka w dół 12"/>
          <p:cNvSpPr/>
          <p:nvPr/>
        </p:nvSpPr>
        <p:spPr>
          <a:xfrm>
            <a:off x="899592" y="2296466"/>
            <a:ext cx="298230" cy="28803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ole tekstowe 2"/>
          <p:cNvSpPr txBox="1"/>
          <p:nvPr/>
        </p:nvSpPr>
        <p:spPr>
          <a:xfrm>
            <a:off x="2483768" y="270892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d=0</a:t>
            </a:r>
            <a:endParaRPr lang="en-GB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779242" y="198884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d=3</a:t>
            </a:r>
            <a:endParaRPr lang="en-GB" dirty="0"/>
          </a:p>
        </p:txBody>
      </p:sp>
      <p:sp>
        <p:nvSpPr>
          <p:cNvPr id="15" name="pole tekstowe 14"/>
          <p:cNvSpPr txBox="1"/>
          <p:nvPr/>
        </p:nvSpPr>
        <p:spPr>
          <a:xfrm>
            <a:off x="240312" y="126876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d=1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709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Types</a:t>
            </a:r>
            <a:r>
              <a:rPr lang="pl-PL" sz="3600" b="1" dirty="0" smtClean="0"/>
              <a:t> of </a:t>
            </a:r>
            <a:r>
              <a:rPr lang="pl-PL" sz="3600" b="1" dirty="0" err="1" smtClean="0"/>
              <a:t>graphs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766"/>
            <a:ext cx="6042706" cy="511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zawartości 5"/>
          <p:cNvSpPr>
            <a:spLocks noGrp="1"/>
          </p:cNvSpPr>
          <p:nvPr>
            <p:ph idx="1"/>
          </p:nvPr>
        </p:nvSpPr>
        <p:spPr>
          <a:xfrm>
            <a:off x="6042706" y="1268760"/>
            <a:ext cx="2777766" cy="420933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LcParenR"/>
            </a:pPr>
            <a:r>
              <a:rPr lang="pl-PL" sz="2800" dirty="0" err="1" smtClean="0"/>
              <a:t>simple</a:t>
            </a:r>
            <a:r>
              <a:rPr lang="pl-PL" sz="2800" dirty="0" smtClean="0"/>
              <a:t> (</a:t>
            </a:r>
            <a:r>
              <a:rPr lang="pl-PL" sz="2800" dirty="0" err="1" smtClean="0"/>
              <a:t>undirected</a:t>
            </a:r>
            <a:r>
              <a:rPr lang="pl-PL" sz="2800" dirty="0" smtClean="0"/>
              <a:t>)</a:t>
            </a:r>
          </a:p>
          <a:p>
            <a:pPr marL="514350" indent="-514350">
              <a:buFont typeface="+mj-lt"/>
              <a:buAutoNum type="alphaLcParenR"/>
            </a:pPr>
            <a:r>
              <a:rPr lang="pl-PL" sz="2800" dirty="0" err="1"/>
              <a:t>m</a:t>
            </a:r>
            <a:r>
              <a:rPr lang="pl-PL" sz="2800" dirty="0" err="1" smtClean="0"/>
              <a:t>ulti-edge</a:t>
            </a:r>
            <a:r>
              <a:rPr lang="pl-PL" sz="2800" dirty="0" smtClean="0"/>
              <a:t>, </a:t>
            </a:r>
            <a:r>
              <a:rPr lang="pl-PL" sz="2800" dirty="0" err="1" smtClean="0"/>
              <a:t>multi-vertex</a:t>
            </a:r>
            <a:r>
              <a:rPr lang="pl-PL" sz="2800" dirty="0" smtClean="0"/>
              <a:t> </a:t>
            </a:r>
            <a:r>
              <a:rPr lang="pl-PL" sz="2800" dirty="0" err="1" smtClean="0"/>
              <a:t>type</a:t>
            </a:r>
            <a:endParaRPr lang="pl-PL" sz="2800" dirty="0" smtClean="0"/>
          </a:p>
          <a:p>
            <a:pPr marL="514350" indent="-514350">
              <a:buFont typeface="+mj-lt"/>
              <a:buAutoNum type="alphaLcParenR"/>
            </a:pPr>
            <a:endParaRPr lang="pl-PL" sz="2800" dirty="0"/>
          </a:p>
          <a:p>
            <a:pPr marL="514350" indent="-514350">
              <a:buFont typeface="+mj-lt"/>
              <a:buAutoNum type="alphaLcParenR"/>
            </a:pPr>
            <a:endParaRPr lang="pl-PL" sz="2800" dirty="0" smtClean="0"/>
          </a:p>
          <a:p>
            <a:pPr marL="514350" indent="-514350">
              <a:buFont typeface="+mj-lt"/>
              <a:buAutoNum type="alphaLcParenR"/>
            </a:pPr>
            <a:r>
              <a:rPr lang="pl-PL" sz="2800" dirty="0" err="1" smtClean="0"/>
              <a:t>weighted</a:t>
            </a:r>
            <a:endParaRPr lang="pl-PL" sz="2800" dirty="0" smtClean="0"/>
          </a:p>
          <a:p>
            <a:pPr marL="514350" indent="-514350">
              <a:buFont typeface="+mj-lt"/>
              <a:buAutoNum type="alphaLcParenR"/>
            </a:pPr>
            <a:r>
              <a:rPr lang="pl-PL" sz="2800" dirty="0" err="1" smtClean="0"/>
              <a:t>directed</a:t>
            </a:r>
            <a:endParaRPr lang="pl-PL" sz="2800" dirty="0"/>
          </a:p>
          <a:p>
            <a:pPr marL="0" indent="0">
              <a:buNone/>
            </a:pPr>
            <a:endParaRPr lang="pl-PL" sz="2800" dirty="0" smtClean="0"/>
          </a:p>
        </p:txBody>
      </p:sp>
    </p:spTree>
    <p:extLst>
      <p:ext uri="{BB962C8B-B14F-4D97-AF65-F5344CB8AC3E}">
        <p14:creationId xmlns:p14="http://schemas.microsoft.com/office/powerpoint/2010/main" val="25154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l-PL" sz="3600" b="1" dirty="0" err="1" smtClean="0"/>
              <a:t>Types</a:t>
            </a:r>
            <a:r>
              <a:rPr lang="pl-PL" sz="3600" b="1" dirty="0" smtClean="0"/>
              <a:t> of </a:t>
            </a:r>
            <a:r>
              <a:rPr lang="pl-PL" sz="3600" b="1" dirty="0" err="1" smtClean="0"/>
              <a:t>graphs</a:t>
            </a:r>
            <a:endParaRPr lang="en-GB" sz="3600" b="1" dirty="0"/>
          </a:p>
        </p:txBody>
      </p:sp>
      <p:sp>
        <p:nvSpPr>
          <p:cNvPr id="5" name="pole tekstowe 4"/>
          <p:cNvSpPr txBox="1"/>
          <p:nvPr/>
        </p:nvSpPr>
        <p:spPr>
          <a:xfrm>
            <a:off x="0" y="631781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MEJ Newman, </a:t>
            </a:r>
            <a:r>
              <a:rPr lang="en-GB" sz="1400" i="1" dirty="0" smtClean="0"/>
              <a:t>The </a:t>
            </a:r>
            <a:r>
              <a:rPr lang="en-GB" sz="1400" i="1" dirty="0"/>
              <a:t>Structure and Function </a:t>
            </a:r>
            <a:r>
              <a:rPr lang="en-GB" sz="1400" i="1" dirty="0" smtClean="0"/>
              <a:t>of</a:t>
            </a:r>
            <a:r>
              <a:rPr lang="pl-PL" sz="1400" i="1" dirty="0" smtClean="0"/>
              <a:t> </a:t>
            </a:r>
            <a:r>
              <a:rPr lang="en-GB" sz="1400" i="1" dirty="0" smtClean="0"/>
              <a:t>Complex Networks</a:t>
            </a:r>
            <a:r>
              <a:rPr lang="pl-PL" sz="1400" i="1" dirty="0" smtClean="0"/>
              <a:t>, </a:t>
            </a:r>
            <a:r>
              <a:rPr lang="en-GB" sz="1400" dirty="0"/>
              <a:t>SIAM </a:t>
            </a:r>
            <a:r>
              <a:rPr lang="en-GB" sz="1400" dirty="0" smtClean="0"/>
              <a:t>REVIEW</a:t>
            </a:r>
            <a:r>
              <a:rPr lang="pl-PL" sz="1400" dirty="0" smtClean="0"/>
              <a:t> </a:t>
            </a:r>
            <a:r>
              <a:rPr lang="en-GB" sz="1400" b="1" dirty="0" smtClean="0"/>
              <a:t>45</a:t>
            </a:r>
            <a:r>
              <a:rPr lang="pl-PL" sz="1400" b="1" dirty="0" smtClean="0"/>
              <a:t> </a:t>
            </a:r>
            <a:r>
              <a:rPr lang="pl-PL" sz="1400" dirty="0" smtClean="0"/>
              <a:t>(2003)</a:t>
            </a:r>
            <a:r>
              <a:rPr lang="en-GB" sz="1400" dirty="0" smtClean="0"/>
              <a:t> </a:t>
            </a:r>
            <a:r>
              <a:rPr lang="en-GB" sz="1400" dirty="0"/>
              <a:t>167–256</a:t>
            </a:r>
            <a:endParaRPr lang="pl-PL" sz="1400" i="1" dirty="0" smtClean="0">
              <a:hlinkClick r:id="rId3"/>
            </a:endParaRPr>
          </a:p>
        </p:txBody>
      </p:sp>
      <p:sp>
        <p:nvSpPr>
          <p:cNvPr id="7" name="AutoShape 6" descr="https://upload.wikimedia.org/wikipedia/commons/thumb/e/e7/KnnClassification.svg/279px-KnnClassification.sv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766"/>
            <a:ext cx="6042706" cy="511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zawartości 5"/>
          <p:cNvSpPr>
            <a:spLocks noGrp="1"/>
          </p:cNvSpPr>
          <p:nvPr>
            <p:ph idx="1"/>
          </p:nvPr>
        </p:nvSpPr>
        <p:spPr>
          <a:xfrm>
            <a:off x="6042706" y="1268760"/>
            <a:ext cx="2777766" cy="4209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smtClean="0"/>
              <a:t>Networks:</a:t>
            </a:r>
          </a:p>
          <a:p>
            <a:r>
              <a:rPr lang="pl-PL" sz="2800" dirty="0" err="1" smtClean="0"/>
              <a:t>social</a:t>
            </a:r>
            <a:endParaRPr lang="pl-PL" sz="2800" dirty="0" smtClean="0"/>
          </a:p>
          <a:p>
            <a:r>
              <a:rPr lang="pl-PL" sz="2800" dirty="0" err="1"/>
              <a:t>i</a:t>
            </a:r>
            <a:r>
              <a:rPr lang="pl-PL" sz="2800" dirty="0" err="1" smtClean="0"/>
              <a:t>nformation</a:t>
            </a:r>
            <a:endParaRPr lang="pl-PL" sz="2800" dirty="0" smtClean="0"/>
          </a:p>
          <a:p>
            <a:r>
              <a:rPr lang="pl-PL" sz="2800" dirty="0" err="1"/>
              <a:t>t</a:t>
            </a:r>
            <a:r>
              <a:rPr lang="pl-PL" sz="2800" dirty="0" err="1" smtClean="0"/>
              <a:t>echnological</a:t>
            </a:r>
            <a:endParaRPr lang="pl-PL" sz="2800" dirty="0"/>
          </a:p>
          <a:p>
            <a:r>
              <a:rPr lang="pl-PL" sz="2800" dirty="0" err="1" smtClean="0"/>
              <a:t>biological</a:t>
            </a:r>
            <a:endParaRPr lang="pl-PL" sz="2800" dirty="0" smtClean="0"/>
          </a:p>
          <a:p>
            <a:pPr marL="0" indent="0">
              <a:buNone/>
            </a:pP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6244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8809</TotalTime>
  <Words>1775</Words>
  <Application>Microsoft Office PowerPoint</Application>
  <PresentationFormat>Pokaz na ekranie (4:3)</PresentationFormat>
  <Paragraphs>533</Paragraphs>
  <Slides>58</Slides>
  <Notes>31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58</vt:i4>
      </vt:variant>
    </vt:vector>
  </HeadingPairs>
  <TitlesOfParts>
    <vt:vector size="59" baseType="lpstr">
      <vt:lpstr>Motyw pakietu Office</vt:lpstr>
      <vt:lpstr>Crash course on network analysis</vt:lpstr>
      <vt:lpstr>Outline</vt:lpstr>
      <vt:lpstr>Prezentacja programu PowerPoint</vt:lpstr>
      <vt:lpstr>Network types and representations</vt:lpstr>
      <vt:lpstr>Types of graphs/networks</vt:lpstr>
      <vt:lpstr>Types of graphs</vt:lpstr>
      <vt:lpstr>Types of graphs</vt:lpstr>
      <vt:lpstr>Types of graphs</vt:lpstr>
      <vt:lpstr>Types of graphs</vt:lpstr>
      <vt:lpstr>Representations: adjacency matrix</vt:lpstr>
      <vt:lpstr>Representations: adjacency matrix</vt:lpstr>
      <vt:lpstr>Representations: adjacency matrix</vt:lpstr>
      <vt:lpstr>Representations: adjacency matrix</vt:lpstr>
      <vt:lpstr>Representations: adjacency matrix</vt:lpstr>
      <vt:lpstr>Representations: adjacency matrix</vt:lpstr>
      <vt:lpstr>Representations: adjacency matrix</vt:lpstr>
      <vt:lpstr>Representations: edge list</vt:lpstr>
      <vt:lpstr>Network Examples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 Sociologist’s viewpoint</vt:lpstr>
      <vt:lpstr>Prezentacja programu PowerPoint</vt:lpstr>
      <vt:lpstr>Prezentacja programu PowerPoint</vt:lpstr>
      <vt:lpstr>Prezentacja programu PowerPoint</vt:lpstr>
      <vt:lpstr>Prezentacja programu PowerPoint</vt:lpstr>
      <vt:lpstr>Network structure and measures</vt:lpstr>
      <vt:lpstr>Network structures</vt:lpstr>
      <vt:lpstr>Network structures</vt:lpstr>
      <vt:lpstr>Network models</vt:lpstr>
      <vt:lpstr>Network models</vt:lpstr>
      <vt:lpstr>Centrality measures</vt:lpstr>
      <vt:lpstr>Centrality measures</vt:lpstr>
      <vt:lpstr>Centrality measures</vt:lpstr>
      <vt:lpstr>Prezentacja programu PowerPoint</vt:lpstr>
      <vt:lpstr>Centrality measures</vt:lpstr>
      <vt:lpstr>Centrality measures</vt:lpstr>
      <vt:lpstr>Centrality measures</vt:lpstr>
      <vt:lpstr>Community detection (clustering)</vt:lpstr>
      <vt:lpstr>Community detection (clustering)</vt:lpstr>
      <vt:lpstr>Example: SLA interactions</vt:lpstr>
      <vt:lpstr>Example: SLA interactions</vt:lpstr>
      <vt:lpstr>Data collection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Jeremi</dc:creator>
  <cp:lastModifiedBy>Jeremi Ochab</cp:lastModifiedBy>
  <cp:revision>103</cp:revision>
  <dcterms:created xsi:type="dcterms:W3CDTF">2018-03-04T15:50:32Z</dcterms:created>
  <dcterms:modified xsi:type="dcterms:W3CDTF">2019-06-13T13:41:28Z</dcterms:modified>
</cp:coreProperties>
</file>